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.webp" ContentType="image/webp"/>
  <Override PartName="/ppt/media/image3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310" r:id="rId3"/>
    <p:sldId id="294" r:id="rId4"/>
    <p:sldId id="295" r:id="rId5"/>
    <p:sldId id="296" r:id="rId6"/>
    <p:sldId id="293" r:id="rId7"/>
  </p:sldIdLst>
  <p:sldSz cx="12192000" cy="6858000"/>
  <p:notesSz cx="6858000" cy="9144000"/>
  <p:embeddedFontLst>
    <p:embeddedFont>
      <p:font typeface="思源黑体 CN Regular" panose="020B0500000000000000" charset="-122"/>
      <p:regular r:id="rId12"/>
    </p:embeddedFont>
    <p:embeddedFont>
      <p:font typeface="思源宋体 CN Heavy" panose="02020900000000000000" charset="-122"/>
      <p:bold r:id="rId13"/>
    </p:embeddedFont>
    <p:embeddedFont>
      <p:font typeface="等线" panose="02010600030101010101" charset="-122"/>
      <p:regular r:id="rId14"/>
      <p:bold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38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39" userDrawn="1">
          <p15:clr>
            <a:srgbClr val="A4A3A4"/>
          </p15:clr>
        </p15:guide>
        <p15:guide id="5" orient="horz" pos="2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7FB"/>
    <a:srgbClr val="E7F3F9"/>
    <a:srgbClr val="2F8BB3"/>
    <a:srgbClr val="2C67B7"/>
    <a:srgbClr val="E5EEFB"/>
    <a:srgbClr val="E6EEE9"/>
    <a:srgbClr val="F2EBDB"/>
    <a:srgbClr val="767171"/>
    <a:srgbClr val="E28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72"/>
      </p:cViewPr>
      <p:guideLst>
        <p:guide orient="horz" pos="2380"/>
        <p:guide pos="7242"/>
        <p:guide pos="439"/>
        <p:guide orient="horz" pos="2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0463D-F734-4C52-B9AE-E64CC22CD3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399E6-7B3E-4712-96AA-32E543DEA0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F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webp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.png"/><Relationship Id="rId2" Type="http://schemas.openxmlformats.org/officeDocument/2006/relationships/tags" Target="../tags/tag12.xml"/><Relationship Id="rId19" Type="http://schemas.openxmlformats.org/officeDocument/2006/relationships/image" Target="../media/image3.webp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29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1.webp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2.png"/><Relationship Id="rId3" Type="http://schemas.openxmlformats.org/officeDocument/2006/relationships/tags" Target="../tags/tag51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chron/Desktop/0b46f21fbe096b63a081867b0f338744ebf8ac05.webp0b46f21fbe096b63a081867b0f338744ebf8ac05"/>
          <p:cNvPicPr>
            <a:picLocks noChangeAspect="1"/>
          </p:cNvPicPr>
          <p:nvPr/>
        </p:nvPicPr>
        <p:blipFill>
          <a:blip r:embed="rId1"/>
          <a:srcRect t="13943" b="1394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4897B9">
                  <a:alpha val="92000"/>
                </a:srgbClr>
              </a:gs>
              <a:gs pos="0">
                <a:schemeClr val="accent1">
                  <a:lumMod val="60000"/>
                  <a:lumOff val="40000"/>
                  <a:alpha val="81000"/>
                </a:schemeClr>
              </a:gs>
              <a:gs pos="100000">
                <a:schemeClr val="accent1">
                  <a:shade val="76000"/>
                  <a:lumMod val="99000"/>
                  <a:satMod val="120000"/>
                  <a:shade val="78000"/>
                  <a:alpha val="8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7790" y="3049270"/>
            <a:ext cx="8887460" cy="2299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Ebola </a:t>
            </a: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Virus </a:t>
            </a: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Disease</a:t>
            </a:r>
            <a:endParaRPr kumimoji="0" lang="en-US" altLang="zh-CN" sz="5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897" y="135904"/>
            <a:ext cx="35919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Presentation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3229708" y="5077839"/>
            <a:ext cx="2244451" cy="513717"/>
            <a:chOff x="1027068" y="4516310"/>
            <a:chExt cx="2356486" cy="513717"/>
          </a:xfrm>
        </p:grpSpPr>
        <p:sp>
          <p:nvSpPr>
            <p:cNvPr id="15" name="矩形: 对角圆角 14"/>
            <p:cNvSpPr/>
            <p:nvPr>
              <p:custDataLst>
                <p:tags r:id="rId3"/>
              </p:custDataLst>
            </p:nvPr>
          </p:nvSpPr>
          <p:spPr>
            <a:xfrm>
              <a:off x="1027069" y="4516310"/>
              <a:ext cx="2356485" cy="51371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027068" y="4575390"/>
              <a:ext cx="2356485" cy="3835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2026.05.18</a:t>
              </a:r>
              <a:endPara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2F8BB3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6693858" y="5077839"/>
            <a:ext cx="2244451" cy="513717"/>
            <a:chOff x="1027068" y="4516310"/>
            <a:chExt cx="2356486" cy="513717"/>
          </a:xfrm>
        </p:grpSpPr>
        <p:sp>
          <p:nvSpPr>
            <p:cNvPr id="18" name="矩形: 对角圆角 17"/>
            <p:cNvSpPr/>
            <p:nvPr>
              <p:custDataLst>
                <p:tags r:id="rId6"/>
              </p:custDataLst>
            </p:nvPr>
          </p:nvSpPr>
          <p:spPr>
            <a:xfrm>
              <a:off x="1027069" y="4516310"/>
              <a:ext cx="2356485" cy="51371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027068" y="4575390"/>
              <a:ext cx="2356485" cy="3835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By </a:t>
              </a: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Coco</a:t>
              </a:r>
              <a:endPara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2F8BB3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908110" y="2089368"/>
            <a:ext cx="10392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I Am Sorry to Inform You That You Have Been Diagnosed with </a:t>
            </a:r>
            <a:endParaRPr kumimoji="0" lang="en-US" altLang="zh-CN" sz="2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648632" y="4375354"/>
            <a:ext cx="8947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2906973" y="300250"/>
            <a:ext cx="9079173" cy="204716"/>
            <a:chOff x="2906973" y="300250"/>
            <a:chExt cx="9079173" cy="204716"/>
          </a:xfrm>
          <a:solidFill>
            <a:schemeClr val="bg1">
              <a:alpha val="52000"/>
            </a:schemeClr>
          </a:solidFill>
        </p:grpSpPr>
        <p:grpSp>
          <p:nvGrpSpPr>
            <p:cNvPr id="27" name="组合 26"/>
            <p:cNvGrpSpPr/>
            <p:nvPr/>
          </p:nvGrpSpPr>
          <p:grpSpPr>
            <a:xfrm>
              <a:off x="11013744" y="300250"/>
              <a:ext cx="972402" cy="204716"/>
              <a:chOff x="341194" y="218364"/>
              <a:chExt cx="1296537" cy="272955"/>
            </a:xfrm>
            <a:grpFill/>
          </p:grpSpPr>
          <p:sp>
            <p:nvSpPr>
              <p:cNvPr id="29" name="椭圆 28"/>
              <p:cNvSpPr/>
              <p:nvPr/>
            </p:nvSpPr>
            <p:spPr>
              <a:xfrm>
                <a:off x="341194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0" name="佳佳PPT"/>
              <p:cNvSpPr/>
              <p:nvPr/>
            </p:nvSpPr>
            <p:spPr>
              <a:xfrm>
                <a:off x="682388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023582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364776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28" name="佳佳PPT"/>
            <p:cNvCxnSpPr/>
            <p:nvPr/>
          </p:nvCxnSpPr>
          <p:spPr>
            <a:xfrm>
              <a:off x="2906973" y="409432"/>
              <a:ext cx="810677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 flipH="1">
            <a:off x="293353" y="6243852"/>
            <a:ext cx="9079173" cy="204716"/>
            <a:chOff x="2906973" y="300250"/>
            <a:chExt cx="9079173" cy="204716"/>
          </a:xfrm>
          <a:solidFill>
            <a:schemeClr val="bg1">
              <a:alpha val="60000"/>
            </a:schemeClr>
          </a:solidFill>
        </p:grpSpPr>
        <p:grpSp>
          <p:nvGrpSpPr>
            <p:cNvPr id="34" name="组合 33"/>
            <p:cNvGrpSpPr/>
            <p:nvPr/>
          </p:nvGrpSpPr>
          <p:grpSpPr>
            <a:xfrm>
              <a:off x="11013744" y="300250"/>
              <a:ext cx="972402" cy="204716"/>
              <a:chOff x="341194" y="218364"/>
              <a:chExt cx="1296537" cy="272955"/>
            </a:xfrm>
            <a:grpFill/>
          </p:grpSpPr>
          <p:sp>
            <p:nvSpPr>
              <p:cNvPr id="36" name="佳佳PPT"/>
              <p:cNvSpPr/>
              <p:nvPr/>
            </p:nvSpPr>
            <p:spPr>
              <a:xfrm>
                <a:off x="341194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388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023582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9" name="佳佳PPT"/>
              <p:cNvSpPr/>
              <p:nvPr/>
            </p:nvSpPr>
            <p:spPr>
              <a:xfrm>
                <a:off x="1364776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35" name="佳佳PPT"/>
            <p:cNvCxnSpPr/>
            <p:nvPr/>
          </p:nvCxnSpPr>
          <p:spPr>
            <a:xfrm>
              <a:off x="2906973" y="409432"/>
              <a:ext cx="810677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1759381" y="6353034"/>
            <a:ext cx="432619" cy="265472"/>
            <a:chOff x="-22841" y="6224954"/>
            <a:chExt cx="718166" cy="281354"/>
          </a:xfrm>
        </p:grpSpPr>
        <p:cxnSp>
          <p:nvCxnSpPr>
            <p:cNvPr id="41" name="佳佳PPT"/>
            <p:cNvCxnSpPr/>
            <p:nvPr/>
          </p:nvCxnSpPr>
          <p:spPr>
            <a:xfrm>
              <a:off x="-22841" y="6224954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佳佳PPT"/>
            <p:cNvCxnSpPr/>
            <p:nvPr/>
          </p:nvCxnSpPr>
          <p:spPr>
            <a:xfrm>
              <a:off x="-22841" y="6365631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佳佳PPT"/>
            <p:cNvCxnSpPr/>
            <p:nvPr/>
          </p:nvCxnSpPr>
          <p:spPr>
            <a:xfrm>
              <a:off x="-22841" y="6506308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2338528"/>
            <a:ext cx="2560774" cy="3838294"/>
            <a:chOff x="694055" y="1724306"/>
            <a:chExt cx="2560774" cy="3838294"/>
          </a:xfrm>
        </p:grpSpPr>
        <p:sp>
          <p:nvSpPr>
            <p:cNvPr id="3" name="任意多边形 19"/>
            <p:cNvSpPr/>
            <p:nvPr>
              <p:custDataLst>
                <p:tags r:id="rId1"/>
              </p:custDataLst>
            </p:nvPr>
          </p:nvSpPr>
          <p:spPr>
            <a:xfrm>
              <a:off x="842336" y="1724306"/>
              <a:ext cx="2320290" cy="31343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7" h="3661">
                  <a:moveTo>
                    <a:pt x="2236" y="336"/>
                  </a:moveTo>
                  <a:cubicBezTo>
                    <a:pt x="2235" y="304"/>
                    <a:pt x="2264" y="278"/>
                    <a:pt x="2293" y="279"/>
                  </a:cubicBezTo>
                  <a:cubicBezTo>
                    <a:pt x="2325" y="278"/>
                    <a:pt x="2350" y="307"/>
                    <a:pt x="2349" y="336"/>
                  </a:cubicBezTo>
                  <a:cubicBezTo>
                    <a:pt x="2350" y="368"/>
                    <a:pt x="2321" y="393"/>
                    <a:pt x="2293" y="392"/>
                  </a:cubicBezTo>
                  <a:cubicBezTo>
                    <a:pt x="2261" y="393"/>
                    <a:pt x="2235" y="364"/>
                    <a:pt x="2236" y="336"/>
                  </a:cubicBezTo>
                  <a:close/>
                  <a:moveTo>
                    <a:pt x="0" y="0"/>
                  </a:moveTo>
                  <a:lnTo>
                    <a:pt x="2677" y="0"/>
                  </a:lnTo>
                  <a:lnTo>
                    <a:pt x="2677" y="3661"/>
                  </a:lnTo>
                  <a:lnTo>
                    <a:pt x="0" y="3661"/>
                  </a:lnTo>
                  <a:lnTo>
                    <a:pt x="0" y="0"/>
                  </a:lnTo>
                  <a:close/>
                  <a:moveTo>
                    <a:pt x="2048" y="336"/>
                  </a:moveTo>
                  <a:cubicBezTo>
                    <a:pt x="2047" y="304"/>
                    <a:pt x="2076" y="278"/>
                    <a:pt x="2105" y="279"/>
                  </a:cubicBezTo>
                  <a:cubicBezTo>
                    <a:pt x="2137" y="278"/>
                    <a:pt x="2162" y="307"/>
                    <a:pt x="2161" y="336"/>
                  </a:cubicBezTo>
                  <a:cubicBezTo>
                    <a:pt x="2162" y="368"/>
                    <a:pt x="2133" y="393"/>
                    <a:pt x="2105" y="392"/>
                  </a:cubicBezTo>
                  <a:cubicBezTo>
                    <a:pt x="2073" y="393"/>
                    <a:pt x="2047" y="364"/>
                    <a:pt x="2048" y="3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" name="矩形: 剪去单角 3"/>
            <p:cNvSpPr/>
            <p:nvPr/>
          </p:nvSpPr>
          <p:spPr>
            <a:xfrm flipH="1" flipV="1">
              <a:off x="694055" y="2210479"/>
              <a:ext cx="2560774" cy="3352121"/>
            </a:xfrm>
            <a:prstGeom prst="snip1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" name="直角三角形 4"/>
            <p:cNvSpPr/>
            <p:nvPr/>
          </p:nvSpPr>
          <p:spPr>
            <a:xfrm flipH="1">
              <a:off x="695325" y="2063468"/>
              <a:ext cx="147011" cy="147011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40740" y="2732051"/>
              <a:ext cx="221297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Direct Contact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5037" y="3352804"/>
              <a:ext cx="2158808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Exposure to blood, secretions, or body fluids of infected or deceased people.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40399" y="3205792"/>
              <a:ext cx="4680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任意多边形 19"/>
          <p:cNvSpPr/>
          <p:nvPr>
            <p:custDataLst>
              <p:tags r:id="rId2"/>
            </p:custDataLst>
          </p:nvPr>
        </p:nvSpPr>
        <p:spPr>
          <a:xfrm>
            <a:off x="3591312" y="1754883"/>
            <a:ext cx="2320290" cy="31343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77" h="3661">
                <a:moveTo>
                  <a:pt x="2236" y="336"/>
                </a:moveTo>
                <a:cubicBezTo>
                  <a:pt x="2235" y="304"/>
                  <a:pt x="2264" y="278"/>
                  <a:pt x="2293" y="279"/>
                </a:cubicBezTo>
                <a:cubicBezTo>
                  <a:pt x="2325" y="278"/>
                  <a:pt x="2350" y="307"/>
                  <a:pt x="2349" y="336"/>
                </a:cubicBezTo>
                <a:cubicBezTo>
                  <a:pt x="2350" y="368"/>
                  <a:pt x="2321" y="393"/>
                  <a:pt x="2293" y="392"/>
                </a:cubicBezTo>
                <a:cubicBezTo>
                  <a:pt x="2261" y="393"/>
                  <a:pt x="2235" y="364"/>
                  <a:pt x="2236" y="336"/>
                </a:cubicBezTo>
                <a:close/>
                <a:moveTo>
                  <a:pt x="0" y="0"/>
                </a:moveTo>
                <a:lnTo>
                  <a:pt x="2677" y="0"/>
                </a:lnTo>
                <a:lnTo>
                  <a:pt x="2677" y="3661"/>
                </a:lnTo>
                <a:lnTo>
                  <a:pt x="0" y="3661"/>
                </a:lnTo>
                <a:lnTo>
                  <a:pt x="0" y="0"/>
                </a:lnTo>
                <a:close/>
                <a:moveTo>
                  <a:pt x="2048" y="336"/>
                </a:moveTo>
                <a:cubicBezTo>
                  <a:pt x="2047" y="304"/>
                  <a:pt x="2076" y="278"/>
                  <a:pt x="2105" y="279"/>
                </a:cubicBezTo>
                <a:cubicBezTo>
                  <a:pt x="2137" y="278"/>
                  <a:pt x="2162" y="307"/>
                  <a:pt x="2161" y="336"/>
                </a:cubicBezTo>
                <a:cubicBezTo>
                  <a:pt x="2162" y="368"/>
                  <a:pt x="2133" y="393"/>
                  <a:pt x="2105" y="392"/>
                </a:cubicBezTo>
                <a:cubicBezTo>
                  <a:pt x="2073" y="393"/>
                  <a:pt x="2047" y="364"/>
                  <a:pt x="2048" y="33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0" name="矩形: 剪去单角 9"/>
          <p:cNvSpPr/>
          <p:nvPr/>
        </p:nvSpPr>
        <p:spPr>
          <a:xfrm flipH="1" flipV="1">
            <a:off x="3443031" y="2241056"/>
            <a:ext cx="2560774" cy="335212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1" name="直角三角形 10"/>
          <p:cNvSpPr/>
          <p:nvPr/>
        </p:nvSpPr>
        <p:spPr>
          <a:xfrm flipH="1">
            <a:off x="3444301" y="2094045"/>
            <a:ext cx="147011" cy="14701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44875" y="2762885"/>
            <a:ext cx="2614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Animal-to-Human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4013" y="3383381"/>
            <a:ext cx="2158808" cy="24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rPr>
              <a:t>Contact with infected wildlife (e.g., fruit bats, nonhuman primates) or consumption of their undercooked meat ("bushmeat").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489375" y="3236369"/>
            <a:ext cx="4680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027542" y="2338528"/>
            <a:ext cx="2904490" cy="3838294"/>
            <a:chOff x="530860" y="1724306"/>
            <a:chExt cx="2904490" cy="3838294"/>
          </a:xfrm>
        </p:grpSpPr>
        <p:sp>
          <p:nvSpPr>
            <p:cNvPr id="16" name="任意多边形 19"/>
            <p:cNvSpPr/>
            <p:nvPr>
              <p:custDataLst>
                <p:tags r:id="rId3"/>
              </p:custDataLst>
            </p:nvPr>
          </p:nvSpPr>
          <p:spPr>
            <a:xfrm>
              <a:off x="842336" y="1724306"/>
              <a:ext cx="2320290" cy="31343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7" h="3661">
                  <a:moveTo>
                    <a:pt x="2236" y="336"/>
                  </a:moveTo>
                  <a:cubicBezTo>
                    <a:pt x="2235" y="304"/>
                    <a:pt x="2264" y="278"/>
                    <a:pt x="2293" y="279"/>
                  </a:cubicBezTo>
                  <a:cubicBezTo>
                    <a:pt x="2325" y="278"/>
                    <a:pt x="2350" y="307"/>
                    <a:pt x="2349" y="336"/>
                  </a:cubicBezTo>
                  <a:cubicBezTo>
                    <a:pt x="2350" y="368"/>
                    <a:pt x="2321" y="393"/>
                    <a:pt x="2293" y="392"/>
                  </a:cubicBezTo>
                  <a:cubicBezTo>
                    <a:pt x="2261" y="393"/>
                    <a:pt x="2235" y="364"/>
                    <a:pt x="2236" y="336"/>
                  </a:cubicBezTo>
                  <a:close/>
                  <a:moveTo>
                    <a:pt x="0" y="0"/>
                  </a:moveTo>
                  <a:lnTo>
                    <a:pt x="2677" y="0"/>
                  </a:lnTo>
                  <a:lnTo>
                    <a:pt x="2677" y="3661"/>
                  </a:lnTo>
                  <a:lnTo>
                    <a:pt x="0" y="3661"/>
                  </a:lnTo>
                  <a:lnTo>
                    <a:pt x="0" y="0"/>
                  </a:lnTo>
                  <a:close/>
                  <a:moveTo>
                    <a:pt x="2048" y="336"/>
                  </a:moveTo>
                  <a:cubicBezTo>
                    <a:pt x="2047" y="304"/>
                    <a:pt x="2076" y="278"/>
                    <a:pt x="2105" y="279"/>
                  </a:cubicBezTo>
                  <a:cubicBezTo>
                    <a:pt x="2137" y="278"/>
                    <a:pt x="2162" y="307"/>
                    <a:pt x="2161" y="336"/>
                  </a:cubicBezTo>
                  <a:cubicBezTo>
                    <a:pt x="2162" y="368"/>
                    <a:pt x="2133" y="393"/>
                    <a:pt x="2105" y="392"/>
                  </a:cubicBezTo>
                  <a:cubicBezTo>
                    <a:pt x="2073" y="393"/>
                    <a:pt x="2047" y="364"/>
                    <a:pt x="2048" y="3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" name="矩形: 剪去单角 16"/>
            <p:cNvSpPr/>
            <p:nvPr/>
          </p:nvSpPr>
          <p:spPr>
            <a:xfrm flipH="1" flipV="1">
              <a:off x="694055" y="2210479"/>
              <a:ext cx="2560774" cy="3352121"/>
            </a:xfrm>
            <a:prstGeom prst="snip1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8" name="直角三角形 17"/>
            <p:cNvSpPr/>
            <p:nvPr/>
          </p:nvSpPr>
          <p:spPr>
            <a:xfrm flipH="1">
              <a:off x="695325" y="2063468"/>
              <a:ext cx="147011" cy="147011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30860" y="2732051"/>
              <a:ext cx="2904490" cy="3803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Funeral Practices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95037" y="3352804"/>
              <a:ext cx="2158808" cy="14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Washing the body of the deceased during traditional burial rituals.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740399" y="3205792"/>
              <a:ext cx="4680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任意多边形 19"/>
          <p:cNvSpPr/>
          <p:nvPr>
            <p:custDataLst>
              <p:tags r:id="rId4"/>
            </p:custDataLst>
          </p:nvPr>
        </p:nvSpPr>
        <p:spPr>
          <a:xfrm>
            <a:off x="9086724" y="1754883"/>
            <a:ext cx="2320290" cy="31343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77" h="3661">
                <a:moveTo>
                  <a:pt x="2236" y="336"/>
                </a:moveTo>
                <a:cubicBezTo>
                  <a:pt x="2235" y="304"/>
                  <a:pt x="2264" y="278"/>
                  <a:pt x="2293" y="279"/>
                </a:cubicBezTo>
                <a:cubicBezTo>
                  <a:pt x="2325" y="278"/>
                  <a:pt x="2350" y="307"/>
                  <a:pt x="2349" y="336"/>
                </a:cubicBezTo>
                <a:cubicBezTo>
                  <a:pt x="2350" y="368"/>
                  <a:pt x="2321" y="393"/>
                  <a:pt x="2293" y="392"/>
                </a:cubicBezTo>
                <a:cubicBezTo>
                  <a:pt x="2261" y="393"/>
                  <a:pt x="2235" y="364"/>
                  <a:pt x="2236" y="336"/>
                </a:cubicBezTo>
                <a:close/>
                <a:moveTo>
                  <a:pt x="0" y="0"/>
                </a:moveTo>
                <a:lnTo>
                  <a:pt x="2677" y="0"/>
                </a:lnTo>
                <a:lnTo>
                  <a:pt x="2677" y="3661"/>
                </a:lnTo>
                <a:lnTo>
                  <a:pt x="0" y="3661"/>
                </a:lnTo>
                <a:lnTo>
                  <a:pt x="0" y="0"/>
                </a:lnTo>
                <a:close/>
                <a:moveTo>
                  <a:pt x="2048" y="336"/>
                </a:moveTo>
                <a:cubicBezTo>
                  <a:pt x="2047" y="304"/>
                  <a:pt x="2076" y="278"/>
                  <a:pt x="2105" y="279"/>
                </a:cubicBezTo>
                <a:cubicBezTo>
                  <a:pt x="2137" y="278"/>
                  <a:pt x="2162" y="307"/>
                  <a:pt x="2161" y="336"/>
                </a:cubicBezTo>
                <a:cubicBezTo>
                  <a:pt x="2162" y="368"/>
                  <a:pt x="2133" y="393"/>
                  <a:pt x="2105" y="392"/>
                </a:cubicBezTo>
                <a:cubicBezTo>
                  <a:pt x="2073" y="393"/>
                  <a:pt x="2047" y="364"/>
                  <a:pt x="2048" y="33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3" name="矩形: 剪去单角 22"/>
          <p:cNvSpPr/>
          <p:nvPr/>
        </p:nvSpPr>
        <p:spPr>
          <a:xfrm flipH="1" flipV="1">
            <a:off x="8938443" y="2241056"/>
            <a:ext cx="2560774" cy="335212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flipH="1">
            <a:off x="8939713" y="2094045"/>
            <a:ext cx="147011" cy="14701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881745" y="2762885"/>
            <a:ext cx="2781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Healthcare</a:t>
            </a:r>
            <a:endParaRPr lang="en-US" altLang="zh-CN" sz="2000" dirty="0">
              <a:solidFill>
                <a:schemeClr val="accent1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139425" y="3383381"/>
            <a:ext cx="2158808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Needlestick injuries or contact with contaminated medical supplies.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984787" y="3236369"/>
            <a:ext cx="4680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佳佳PPT"/>
          <p:cNvSpPr txBox="1"/>
          <p:nvPr/>
        </p:nvSpPr>
        <p:spPr>
          <a:xfrm>
            <a:off x="2209800" y="477520"/>
            <a:ext cx="7774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Various transmission routes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279759ee3d6d55fba5f858276e224f4a20a4ddf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260" y="-13335"/>
            <a:ext cx="2110740" cy="1583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058202" y="1695132"/>
            <a:ext cx="4772553" cy="4772553"/>
            <a:chOff x="6670722" y="1640865"/>
            <a:chExt cx="4813233" cy="4813233"/>
          </a:xfrm>
        </p:grpSpPr>
        <p:sp>
          <p:nvSpPr>
            <p:cNvPr id="3" name="椭圆 2"/>
            <p:cNvSpPr/>
            <p:nvPr/>
          </p:nvSpPr>
          <p:spPr>
            <a:xfrm>
              <a:off x="6670722" y="1640865"/>
              <a:ext cx="4813233" cy="48132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008583" y="1925511"/>
              <a:ext cx="4129759" cy="412975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7424291" y="2341219"/>
              <a:ext cx="3298344" cy="32983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680441" y="1654504"/>
            <a:ext cx="6430655" cy="1374058"/>
            <a:chOff x="627548" y="1663240"/>
            <a:chExt cx="6430655" cy="1374058"/>
          </a:xfrm>
        </p:grpSpPr>
        <p:sp>
          <p:nvSpPr>
            <p:cNvPr id="10" name="圆角矩形 3"/>
            <p:cNvSpPr/>
            <p:nvPr>
              <p:custDataLst>
                <p:tags r:id="rId2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1" name="圆角矩形 73"/>
            <p:cNvSpPr/>
            <p:nvPr>
              <p:custDataLst>
                <p:tags r:id="rId3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627548" y="2110280"/>
              <a:ext cx="180022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Early Stage</a:t>
              </a:r>
              <a:endParaRPr kumimoji="0" lang="en-US" altLang="zh-CN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13" name="右箭头 75"/>
            <p:cNvSpPr/>
            <p:nvPr>
              <p:custDataLst>
                <p:tags r:id="rId5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14" name="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76182" y="1973428"/>
              <a:ext cx="3301561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Sudden onset of high fever (≥38.6°C)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Severe headache and muscle pain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Conjunctival injection (red eyes)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679806" y="3282562"/>
            <a:ext cx="6431290" cy="1374058"/>
            <a:chOff x="626913" y="1663240"/>
            <a:chExt cx="6431290" cy="1374058"/>
          </a:xfrm>
        </p:grpSpPr>
        <p:sp>
          <p:nvSpPr>
            <p:cNvPr id="16" name="圆角矩形 3"/>
            <p:cNvSpPr/>
            <p:nvPr>
              <p:custDataLst>
                <p:tags r:id="rId8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7" name="圆角矩形 73"/>
            <p:cNvSpPr/>
            <p:nvPr>
              <p:custDataLst>
                <p:tags r:id="rId9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626913" y="2110280"/>
              <a:ext cx="18859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Progressive Stage</a:t>
              </a:r>
              <a:endParaRPr kumimoji="0" lang="en-US" altLang="zh-CN" sz="16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19" name="右箭头 75"/>
            <p:cNvSpPr/>
            <p:nvPr>
              <p:custDataLst>
                <p:tags r:id="rId11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20" name="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49768" y="1973120"/>
              <a:ext cx="3863340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Severe watery diarrhea and projectile vomiting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Abdominal pain and dehydration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Maculopapular rash on trunk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3"/>
            </p:custDataLst>
          </p:nvPr>
        </p:nvGrpSpPr>
        <p:grpSpPr>
          <a:xfrm>
            <a:off x="703936" y="4910620"/>
            <a:ext cx="6407160" cy="1374058"/>
            <a:chOff x="651043" y="1663240"/>
            <a:chExt cx="6407160" cy="1374058"/>
          </a:xfrm>
        </p:grpSpPr>
        <p:sp>
          <p:nvSpPr>
            <p:cNvPr id="22" name="圆角矩形 3"/>
            <p:cNvSpPr/>
            <p:nvPr>
              <p:custDataLst>
                <p:tags r:id="rId14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3" name="圆角矩形 73"/>
            <p:cNvSpPr/>
            <p:nvPr>
              <p:custDataLst>
                <p:tags r:id="rId15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717595" y="2110124"/>
              <a:ext cx="1577482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Late Stage</a:t>
              </a:r>
              <a:endParaRPr kumimoji="0" lang="en-US" altLang="zh-CN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25" name="右箭头 75"/>
            <p:cNvSpPr/>
            <p:nvPr>
              <p:custDataLst>
                <p:tags r:id="rId17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26" name="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76133" y="1973120"/>
              <a:ext cx="3627755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Bleeding manifestations: gums, nose, stool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Neurological symptoms: confusion, seizures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Multi-organ failure and shock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sp>
        <p:nvSpPr>
          <p:cNvPr id="27" name="佳佳PPT"/>
          <p:cNvSpPr txBox="1"/>
          <p:nvPr/>
        </p:nvSpPr>
        <p:spPr>
          <a:xfrm>
            <a:off x="1315720" y="477520"/>
            <a:ext cx="9759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Symptoms Did You Experience?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C:/Users/chron/Desktop/3bf33a87e950352ab943c32a5e43fbf2b2118bf6.webp3bf33a87e950352ab943c32a5e43fbf2b2118bf6"/>
          <p:cNvPicPr>
            <a:picLocks noChangeAspect="1"/>
          </p:cNvPicPr>
          <p:nvPr/>
        </p:nvPicPr>
        <p:blipFill>
          <a:blip r:embed="rId19"/>
          <a:srcRect l="6038" t="359" r="54352" b="-359"/>
          <a:stretch>
            <a:fillRect/>
          </a:stretch>
        </p:blipFill>
        <p:spPr>
          <a:xfrm>
            <a:off x="8141622" y="1277181"/>
            <a:ext cx="2803018" cy="5306363"/>
          </a:xfrm>
          <a:custGeom>
            <a:avLst/>
            <a:gdLst>
              <a:gd name="connsiteX0" fmla="*/ 422611 w 2803018"/>
              <a:gd name="connsiteY0" fmla="*/ 0 h 5306363"/>
              <a:gd name="connsiteX1" fmla="*/ 2380407 w 2803018"/>
              <a:gd name="connsiteY1" fmla="*/ 0 h 5306363"/>
              <a:gd name="connsiteX2" fmla="*/ 2803018 w 2803018"/>
              <a:gd name="connsiteY2" fmla="*/ 422611 h 5306363"/>
              <a:gd name="connsiteX3" fmla="*/ 2803018 w 2803018"/>
              <a:gd name="connsiteY3" fmla="*/ 4883752 h 5306363"/>
              <a:gd name="connsiteX4" fmla="*/ 2380407 w 2803018"/>
              <a:gd name="connsiteY4" fmla="*/ 5306363 h 5306363"/>
              <a:gd name="connsiteX5" fmla="*/ 422611 w 2803018"/>
              <a:gd name="connsiteY5" fmla="*/ 5306363 h 5306363"/>
              <a:gd name="connsiteX6" fmla="*/ 0 w 2803018"/>
              <a:gd name="connsiteY6" fmla="*/ 4883752 h 5306363"/>
              <a:gd name="connsiteX7" fmla="*/ 0 w 2803018"/>
              <a:gd name="connsiteY7" fmla="*/ 422611 h 5306363"/>
              <a:gd name="connsiteX8" fmla="*/ 422611 w 2803018"/>
              <a:gd name="connsiteY8" fmla="*/ 0 h 530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3018" h="5306363">
                <a:moveTo>
                  <a:pt x="422611" y="0"/>
                </a:moveTo>
                <a:lnTo>
                  <a:pt x="2380407" y="0"/>
                </a:lnTo>
                <a:cubicBezTo>
                  <a:pt x="2613809" y="0"/>
                  <a:pt x="2803018" y="189209"/>
                  <a:pt x="2803018" y="422611"/>
                </a:cubicBezTo>
                <a:lnTo>
                  <a:pt x="2803018" y="4883752"/>
                </a:lnTo>
                <a:cubicBezTo>
                  <a:pt x="2803018" y="5117154"/>
                  <a:pt x="2613809" y="5306363"/>
                  <a:pt x="2380407" y="5306363"/>
                </a:cubicBezTo>
                <a:lnTo>
                  <a:pt x="422611" y="5306363"/>
                </a:lnTo>
                <a:cubicBezTo>
                  <a:pt x="189209" y="5306363"/>
                  <a:pt x="0" y="5117154"/>
                  <a:pt x="0" y="4883752"/>
                </a:cubicBezTo>
                <a:lnTo>
                  <a:pt x="0" y="422611"/>
                </a:lnTo>
                <a:cubicBezTo>
                  <a:pt x="0" y="189209"/>
                  <a:pt x="189209" y="0"/>
                  <a:pt x="422611" y="0"/>
                </a:cubicBez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63" y="1257261"/>
            <a:ext cx="3007744" cy="540603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 descr="C:/Users/chron/Desktop/0b46f21fbe096b63a081867b0f338744ebf8ac05.webp0b46f21fbe096b63a081867b0f338744ebf8ac05"/>
          <p:cNvPicPr>
            <a:picLocks noChangeAspect="1"/>
          </p:cNvPicPr>
          <p:nvPr/>
        </p:nvPicPr>
        <p:blipFill>
          <a:blip r:embed="rId1"/>
          <a:srcRect l="423" t="18675" r="-423" b="40196"/>
          <a:stretch>
            <a:fillRect/>
          </a:stretch>
        </p:blipFill>
        <p:spPr>
          <a:xfrm>
            <a:off x="6096000" y="1696067"/>
            <a:ext cx="5400675" cy="1732934"/>
          </a:xfrm>
          <a:custGeom>
            <a:avLst/>
            <a:gdLst>
              <a:gd name="connsiteX0" fmla="*/ 0 w 3566039"/>
              <a:gd name="connsiteY0" fmla="*/ 0 h 4615684"/>
              <a:gd name="connsiteX1" fmla="*/ 3566039 w 3566039"/>
              <a:gd name="connsiteY1" fmla="*/ 0 h 4615684"/>
              <a:gd name="connsiteX2" fmla="*/ 3566039 w 3566039"/>
              <a:gd name="connsiteY2" fmla="*/ 4615684 h 4615684"/>
              <a:gd name="connsiteX3" fmla="*/ 0 w 3566039"/>
              <a:gd name="connsiteY3" fmla="*/ 4615684 h 461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6039" h="4615684">
                <a:moveTo>
                  <a:pt x="0" y="0"/>
                </a:moveTo>
                <a:lnTo>
                  <a:pt x="3566039" y="0"/>
                </a:lnTo>
                <a:lnTo>
                  <a:pt x="3566039" y="4615684"/>
                </a:lnTo>
                <a:lnTo>
                  <a:pt x="0" y="4615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708388" y="3775166"/>
            <a:ext cx="2400572" cy="2502081"/>
            <a:chOff x="708388" y="3775166"/>
            <a:chExt cx="2400572" cy="2502081"/>
          </a:xfrm>
        </p:grpSpPr>
        <p:grpSp>
          <p:nvGrpSpPr>
            <p:cNvPr id="4" name="组合 3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8" name="矩形: 对角圆角 7"/>
              <p:cNvSpPr/>
              <p:nvPr>
                <p:custDataLst>
                  <p:tags r:id="rId3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66187" y="4816287"/>
                <a:ext cx="2084975" cy="1260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Approved Vaccine:​ Ervebo Vaccine (approved for Zaire ebolavirus).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49872" y="4325338"/>
              <a:ext cx="1318260" cy="526805"/>
              <a:chOff x="1236809" y="4257675"/>
              <a:chExt cx="1318260" cy="526805"/>
            </a:xfrm>
          </p:grpSpPr>
          <p:sp>
            <p:nvSpPr>
              <p:cNvPr id="6" name="矩形: 圆角 5"/>
              <p:cNvSpPr/>
              <p:nvPr>
                <p:custDataLst>
                  <p:tags r:id="rId5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70464" y="4262755"/>
                <a:ext cx="1284605" cy="521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Vaccination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3496653" y="3775166"/>
            <a:ext cx="2400572" cy="2502081"/>
            <a:chOff x="708388" y="3775166"/>
            <a:chExt cx="2400572" cy="2502081"/>
          </a:xfrm>
        </p:grpSpPr>
        <p:grpSp>
          <p:nvGrpSpPr>
            <p:cNvPr id="11" name="组合 10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15" name="矩形: 对角圆角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66187" y="4816287"/>
                <a:ext cx="2084975" cy="1447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Measures:​ Fluid and electrolyte replacement, maintaining blood pressure, and treating secondary infections.</a:t>
                </a:r>
                <a:endPara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249872" y="4293689"/>
              <a:ext cx="1286301" cy="460375"/>
              <a:chOff x="1236809" y="4226026"/>
              <a:chExt cx="1286301" cy="460375"/>
            </a:xfrm>
          </p:grpSpPr>
          <p:sp>
            <p:nvSpPr>
              <p:cNvPr id="13" name="矩形: 圆角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9636" y="4226026"/>
                <a:ext cx="121444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Supportive Care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17" name="组合 16"/>
          <p:cNvGrpSpPr/>
          <p:nvPr>
            <p:custDataLst>
              <p:tags r:id="rId12"/>
            </p:custDataLst>
          </p:nvPr>
        </p:nvGrpSpPr>
        <p:grpSpPr>
          <a:xfrm>
            <a:off x="6284918" y="3775166"/>
            <a:ext cx="2400572" cy="2502081"/>
            <a:chOff x="708388" y="3775166"/>
            <a:chExt cx="2400572" cy="2502081"/>
          </a:xfrm>
        </p:grpSpPr>
        <p:grpSp>
          <p:nvGrpSpPr>
            <p:cNvPr id="18" name="组合 17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22" name="矩形: 对角圆角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66187" y="4816287"/>
                <a:ext cx="2084975" cy="1260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Status:​ Ongoing clinical trials for new antiviral drugs and gene therapies.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49872" y="4277811"/>
              <a:ext cx="1286301" cy="645160"/>
              <a:chOff x="1236809" y="4210148"/>
              <a:chExt cx="1286301" cy="645160"/>
            </a:xfrm>
          </p:grpSpPr>
          <p:sp>
            <p:nvSpPr>
              <p:cNvPr id="20" name="矩形: 圆角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88051" y="4210148"/>
                <a:ext cx="121444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Experimental Treatments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>
            <p:custDataLst>
              <p:tags r:id="rId17"/>
            </p:custDataLst>
          </p:nvPr>
        </p:nvGrpSpPr>
        <p:grpSpPr>
          <a:xfrm>
            <a:off x="9073183" y="3775166"/>
            <a:ext cx="2400572" cy="2502081"/>
            <a:chOff x="708388" y="3775166"/>
            <a:chExt cx="2400572" cy="2502081"/>
          </a:xfrm>
        </p:grpSpPr>
        <p:grpSp>
          <p:nvGrpSpPr>
            <p:cNvPr id="25" name="组合 24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29" name="矩形: 对角圆角 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866187" y="4816287"/>
                <a:ext cx="2084975" cy="1447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Procedures:​ Intensive care support including mechanical ventilation and renal replacement therapy for severe cases.</a:t>
                </a:r>
                <a:endPara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249872" y="4325338"/>
              <a:ext cx="1286301" cy="385813"/>
              <a:chOff x="1236809" y="4257675"/>
              <a:chExt cx="1286301" cy="385813"/>
            </a:xfrm>
          </p:grpSpPr>
          <p:sp>
            <p:nvSpPr>
              <p:cNvPr id="27" name="矩形: 圆角 2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270271" y="4262879"/>
                <a:ext cx="1214440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Critical Care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sp>
        <p:nvSpPr>
          <p:cNvPr id="31" name="佳佳PPT"/>
          <p:cNvSpPr txBox="1"/>
          <p:nvPr/>
        </p:nvSpPr>
        <p:spPr>
          <a:xfrm>
            <a:off x="879475" y="477520"/>
            <a:ext cx="10448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Treatment Is Available?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3"/>
          <p:cNvSpPr txBox="1"/>
          <p:nvPr/>
        </p:nvSpPr>
        <p:spPr>
          <a:xfrm>
            <a:off x="707343" y="2306157"/>
            <a:ext cx="4887855" cy="5588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rPr>
              <a:t>Integrated Treatment and Management for High-Mortality Viruses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83243" y="1781006"/>
            <a:ext cx="30842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4 ways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675888" y="3413716"/>
            <a:ext cx="4950766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>
            <p:custDataLst>
              <p:tags r:id="rId1"/>
            </p:custDataLst>
          </p:nvPr>
        </p:nvSpPr>
        <p:spPr>
          <a:xfrm>
            <a:off x="684036" y="2110166"/>
            <a:ext cx="5671122" cy="4270111"/>
          </a:xfrm>
          <a:custGeom>
            <a:avLst/>
            <a:gdLst>
              <a:gd name="connsiteX0" fmla="*/ 0 w 5671122"/>
              <a:gd name="connsiteY0" fmla="*/ 0 h 4270111"/>
              <a:gd name="connsiteX1" fmla="*/ 5671122 w 5671122"/>
              <a:gd name="connsiteY1" fmla="*/ 0 h 4270111"/>
              <a:gd name="connsiteX2" fmla="*/ 4681526 w 5671122"/>
              <a:gd name="connsiteY2" fmla="*/ 4270111 h 4270111"/>
              <a:gd name="connsiteX3" fmla="*/ 0 w 5671122"/>
              <a:gd name="connsiteY3" fmla="*/ 4270111 h 42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1122" h="4270111">
                <a:moveTo>
                  <a:pt x="0" y="0"/>
                </a:moveTo>
                <a:lnTo>
                  <a:pt x="5671122" y="0"/>
                </a:lnTo>
                <a:lnTo>
                  <a:pt x="4681526" y="4270111"/>
                </a:lnTo>
                <a:lnTo>
                  <a:pt x="0" y="427011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961605" y="2610691"/>
            <a:ext cx="4969510" cy="1626235"/>
            <a:chOff x="1047361" y="1831495"/>
            <a:chExt cx="4969510" cy="1626235"/>
          </a:xfrm>
        </p:grpSpPr>
        <p:grpSp>
          <p:nvGrpSpPr>
            <p:cNvPr id="4" name="组合 3"/>
            <p:cNvGrpSpPr/>
            <p:nvPr/>
          </p:nvGrpSpPr>
          <p:grpSpPr>
            <a:xfrm>
              <a:off x="1149966" y="1831495"/>
              <a:ext cx="1286301" cy="385813"/>
              <a:chOff x="1158502" y="4202517"/>
              <a:chExt cx="1286301" cy="385813"/>
            </a:xfrm>
          </p:grpSpPr>
          <p:sp>
            <p:nvSpPr>
              <p:cNvPr id="6" name="矩形: 圆角 5"/>
              <p:cNvSpPr/>
              <p:nvPr>
                <p:custDataLst>
                  <p:tags r:id="rId3"/>
                </p:custDataLst>
              </p:nvPr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191964" y="4207721"/>
                <a:ext cx="121444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Outlook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047361" y="2260755"/>
              <a:ext cx="4969510" cy="11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Early Treatment Improves Survival:​ Timely intervention significantly increases the chances of survival.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Mortality Data: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Zaire Strain:​ Very high fatality rate, approximately 90%.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Bundibugyo Strain:​ Relatively lower fatality rate, around 30-50%.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961340" y="4502646"/>
            <a:ext cx="4606942" cy="1812248"/>
            <a:chOff x="1047096" y="1831495"/>
            <a:chExt cx="4606942" cy="1812248"/>
          </a:xfrm>
        </p:grpSpPr>
        <p:grpSp>
          <p:nvGrpSpPr>
            <p:cNvPr id="9" name="组合 8"/>
            <p:cNvGrpSpPr/>
            <p:nvPr/>
          </p:nvGrpSpPr>
          <p:grpSpPr>
            <a:xfrm>
              <a:off x="1047096" y="1831495"/>
              <a:ext cx="1551940" cy="385813"/>
              <a:chOff x="1055632" y="4202517"/>
              <a:chExt cx="1551940" cy="385813"/>
            </a:xfrm>
          </p:grpSpPr>
          <p:sp>
            <p:nvSpPr>
              <p:cNvPr id="11" name="矩形: 圆角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055632" y="4207597"/>
                <a:ext cx="155194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Syndrome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047361" y="2260713"/>
              <a:ext cx="4606677" cy="138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Protracted Recovery:​ Complete recovery may take several months.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Common Sequelae:​ Survivors often experience joint pain, vision impairment, hearing difficulties, and chronic fatigue.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1097672" y="4198450"/>
            <a:ext cx="4191848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5821097" y="1644864"/>
            <a:ext cx="5675578" cy="4270111"/>
            <a:chOff x="5837756" y="1587820"/>
            <a:chExt cx="5675578" cy="4270111"/>
          </a:xfrm>
        </p:grpSpPr>
        <p:sp>
          <p:nvSpPr>
            <p:cNvPr id="15" name="任意多边形: 形状 14"/>
            <p:cNvSpPr/>
            <p:nvPr>
              <p:custDataLst>
                <p:tags r:id="rId12"/>
              </p:custDataLst>
            </p:nvPr>
          </p:nvSpPr>
          <p:spPr>
            <a:xfrm flipH="1" flipV="1">
              <a:off x="5837756" y="1587820"/>
              <a:ext cx="5675578" cy="4270111"/>
            </a:xfrm>
            <a:custGeom>
              <a:avLst/>
              <a:gdLst>
                <a:gd name="connsiteX0" fmla="*/ 4685982 w 5675578"/>
                <a:gd name="connsiteY0" fmla="*/ 4270111 h 4270111"/>
                <a:gd name="connsiteX1" fmla="*/ 0 w 5675578"/>
                <a:gd name="connsiteY1" fmla="*/ 4270111 h 4270111"/>
                <a:gd name="connsiteX2" fmla="*/ 0 w 5675578"/>
                <a:gd name="connsiteY2" fmla="*/ 0 h 4270111"/>
                <a:gd name="connsiteX3" fmla="*/ 5675578 w 5675578"/>
                <a:gd name="connsiteY3" fmla="*/ 0 h 42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5578" h="4270111">
                  <a:moveTo>
                    <a:pt x="4685982" y="4270111"/>
                  </a:moveTo>
                  <a:lnTo>
                    <a:pt x="0" y="4270111"/>
                  </a:lnTo>
                  <a:lnTo>
                    <a:pt x="0" y="0"/>
                  </a:lnTo>
                  <a:lnTo>
                    <a:pt x="5675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6" name="矩形: 圆角 15"/>
            <p:cNvSpPr/>
            <p:nvPr>
              <p:custDataLst>
                <p:tags r:id="rId13"/>
              </p:custDataLst>
            </p:nvPr>
          </p:nvSpPr>
          <p:spPr>
            <a:xfrm>
              <a:off x="6893192" y="2258770"/>
              <a:ext cx="1286301" cy="38581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6926654" y="2263974"/>
              <a:ext cx="121444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Impact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790587" y="2687988"/>
              <a:ext cx="4606677" cy="11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Sites of Viral Persistence:​ The virus may persist in immunologically privileged sites (e.g., eyes, testes, brain).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Mental Health Challenges:​ Survivors frequently face depression, anxiety, and psychological stress from social stigma.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9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6893192" y="4150725"/>
              <a:ext cx="1286301" cy="38581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6790256" y="4155760"/>
              <a:ext cx="14986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Conclusion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6790587" y="4579943"/>
              <a:ext cx="4606677" cy="112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Current Outlook:​ Survival rates are gradually improving with advances in treatments and vaccines.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Core Strategy:​ Prevention remains the most effective approach.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9"/>
              </p:custDataLst>
            </p:nvPr>
          </p:nvCxnSpPr>
          <p:spPr>
            <a:xfrm>
              <a:off x="6926654" y="3846529"/>
              <a:ext cx="4191848" cy="0"/>
            </a:xfrm>
            <a:prstGeom prst="line">
              <a:avLst/>
            </a:prstGeom>
            <a:ln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佳佳PPT"/>
          <p:cNvSpPr txBox="1"/>
          <p:nvPr/>
        </p:nvSpPr>
        <p:spPr>
          <a:xfrm>
            <a:off x="1704340" y="477520"/>
            <a:ext cx="8783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Is Your Prognosis for the Future?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>
            <p:custDataLst>
              <p:tags r:id="rId20"/>
            </p:custDataLst>
          </p:nvPr>
        </p:nvGrpSpPr>
        <p:grpSpPr>
          <a:xfrm>
            <a:off x="10488971" y="6125007"/>
            <a:ext cx="1007704" cy="255270"/>
            <a:chOff x="9830828" y="6140957"/>
            <a:chExt cx="1111048" cy="281449"/>
          </a:xfrm>
        </p:grpSpPr>
        <p:sp>
          <p:nvSpPr>
            <p:cNvPr id="26" name="任意多边形: 形状 25"/>
            <p:cNvSpPr/>
            <p:nvPr>
              <p:custDataLst>
                <p:tags r:id="rId21"/>
              </p:custDataLst>
            </p:nvPr>
          </p:nvSpPr>
          <p:spPr>
            <a:xfrm>
              <a:off x="983082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/>
            <p:cNvSpPr/>
            <p:nvPr>
              <p:custDataLst>
                <p:tags r:id="rId22"/>
              </p:custDataLst>
            </p:nvPr>
          </p:nvSpPr>
          <p:spPr>
            <a:xfrm>
              <a:off x="10115363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>
              <p:custDataLst>
                <p:tags r:id="rId23"/>
              </p:custDataLst>
            </p:nvPr>
          </p:nvSpPr>
          <p:spPr>
            <a:xfrm>
              <a:off x="1039989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/>
            <p:cNvSpPr/>
            <p:nvPr>
              <p:custDataLst>
                <p:tags r:id="rId24"/>
              </p:custDataLst>
            </p:nvPr>
          </p:nvSpPr>
          <p:spPr>
            <a:xfrm>
              <a:off x="10684434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>
            <p:custDataLst>
              <p:tags r:id="rId25"/>
            </p:custDataLst>
          </p:nvPr>
        </p:nvGrpSpPr>
        <p:grpSpPr>
          <a:xfrm>
            <a:off x="697188" y="1644864"/>
            <a:ext cx="1007704" cy="255270"/>
            <a:chOff x="9830828" y="6140957"/>
            <a:chExt cx="1111048" cy="281449"/>
          </a:xfrm>
        </p:grpSpPr>
        <p:sp>
          <p:nvSpPr>
            <p:cNvPr id="31" name="任意多边形: 形状 30"/>
            <p:cNvSpPr/>
            <p:nvPr>
              <p:custDataLst>
                <p:tags r:id="rId26"/>
              </p:custDataLst>
            </p:nvPr>
          </p:nvSpPr>
          <p:spPr>
            <a:xfrm>
              <a:off x="983082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2" name="任意多边形: 形状 31"/>
            <p:cNvSpPr/>
            <p:nvPr>
              <p:custDataLst>
                <p:tags r:id="rId27"/>
              </p:custDataLst>
            </p:nvPr>
          </p:nvSpPr>
          <p:spPr>
            <a:xfrm>
              <a:off x="10115363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3" name="任意多边形: 形状 32"/>
            <p:cNvSpPr/>
            <p:nvPr>
              <p:custDataLst>
                <p:tags r:id="rId28"/>
              </p:custDataLst>
            </p:nvPr>
          </p:nvSpPr>
          <p:spPr>
            <a:xfrm>
              <a:off x="1039989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>
              <p:custDataLst>
                <p:tags r:id="rId29"/>
              </p:custDataLst>
            </p:nvPr>
          </p:nvSpPr>
          <p:spPr>
            <a:xfrm>
              <a:off x="10684434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 descr="279759ee3d6d55fba5f858276e224f4a20a4ddf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0"/>
            <a:ext cx="1721485" cy="1290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17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23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29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30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1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2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3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4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5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6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7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8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9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40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1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2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3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4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5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6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7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8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5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8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6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8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自定义 2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8B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字体">
      <a:majorFont>
        <a:latin typeface="思源黑体 CN Regular"/>
        <a:ea typeface="思源宋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2323</Words>
  <Application>WPS 演示</Application>
  <PresentationFormat>宽屏</PresentationFormat>
  <Paragraphs>98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8" baseType="lpstr">
      <vt:lpstr>Arial</vt:lpstr>
      <vt:lpstr>宋体</vt:lpstr>
      <vt:lpstr>Wingdings</vt:lpstr>
      <vt:lpstr>思源黑体 CN Regular</vt:lpstr>
      <vt:lpstr>思源宋体 CN Heavy</vt:lpstr>
      <vt:lpstr>等线</vt:lpstr>
      <vt:lpstr>微软雅黑</vt:lpstr>
      <vt:lpstr>汉仪中黑S</vt:lpstr>
      <vt:lpstr>Arial Unicode MS</vt:lpstr>
      <vt:lpstr>黑体</vt:lpstr>
      <vt:lpstr>Calibri</vt:lpstr>
      <vt:lpstr>汉仪中黑S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佳佳PPT</dc:creator>
  <cp:lastModifiedBy>屑の抽代</cp:lastModifiedBy>
  <cp:revision>55</cp:revision>
  <dcterms:created xsi:type="dcterms:W3CDTF">2022-01-23T06:40:00Z</dcterms:created>
  <dcterms:modified xsi:type="dcterms:W3CDTF">2026-05-18T05:37:57Z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KSOTemplateUUID">
    <vt:lpwstr>v1.0_mb_6w5ykjWopm27CBJ2fXOnfg==</vt:lpwstr>
  </property>
  <property fmtid="{D5CDD505-2E9C-101B-9397-08002B2CF9AE}" pid="4" name="ICV">
    <vt:lpwstr>4A48BBD1D6104F8B9352BCB87DA3C31C_11</vt:lpwstr>
  </property>
</Properties>
</file>