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.webp" ContentType="image/webp"/>
  <Override PartName="/ppt/media/image2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310" r:id="rId3"/>
    <p:sldId id="294" r:id="rId4"/>
    <p:sldId id="295" r:id="rId5"/>
    <p:sldId id="296" r:id="rId6"/>
    <p:sldId id="293" r:id="rId7"/>
  </p:sldIdLst>
  <p:sldSz cx="12192000" cy="6858000"/>
  <p:notesSz cx="6858000" cy="9144000"/>
  <p:embeddedFontLst>
    <p:embeddedFont>
      <p:font typeface="思源黑体 CN Regular" panose="020B0500000000000000" charset="-122"/>
      <p:regular r:id="rId12"/>
    </p:embeddedFont>
    <p:embeddedFont>
      <p:font typeface="思源宋体 CN Heavy" panose="02020900000000000000" charset="-122"/>
      <p:bold r:id="rId13"/>
    </p:embeddedFont>
    <p:embeddedFont>
      <p:font typeface="等线" panose="02010600030101010101" charset="-122"/>
      <p:regular r:id="rId14"/>
      <p:bold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380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439" userDrawn="1">
          <p15:clr>
            <a:srgbClr val="A4A3A4"/>
          </p15:clr>
        </p15:guide>
        <p15:guide id="5" orient="horz" pos="2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7FB"/>
    <a:srgbClr val="E7F3F9"/>
    <a:srgbClr val="2F8BB3"/>
    <a:srgbClr val="2C67B7"/>
    <a:srgbClr val="E5EEFB"/>
    <a:srgbClr val="E6EEE9"/>
    <a:srgbClr val="F2EBDB"/>
    <a:srgbClr val="767171"/>
    <a:srgbClr val="E285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72"/>
      </p:cViewPr>
      <p:guideLst>
        <p:guide orient="horz" pos="2380"/>
        <p:guide pos="7242"/>
        <p:guide pos="439"/>
        <p:guide orient="horz" pos="2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0463D-F734-4C52-B9AE-E64CC22CD3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399E6-7B3E-4712-96AA-32E543DEA0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F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AE0-AA30-4F54-AA21-63D0F90A42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590CA-6D71-4283-8B2B-F1FD077B36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webp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3.png"/><Relationship Id="rId2" Type="http://schemas.openxmlformats.org/officeDocument/2006/relationships/tags" Target="../tags/tag12.xml"/><Relationship Id="rId19" Type="http://schemas.openxmlformats.org/officeDocument/2006/relationships/image" Target="../media/image2.webp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48.xml"/><Relationship Id="rId20" Type="http://schemas.openxmlformats.org/officeDocument/2006/relationships/tags" Target="../tags/tag47.xml"/><Relationship Id="rId2" Type="http://schemas.openxmlformats.org/officeDocument/2006/relationships/tags" Target="../tags/tag29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1.webp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51.xml"/><Relationship Id="rId29" Type="http://schemas.openxmlformats.org/officeDocument/2006/relationships/tags" Target="../tags/tag77.xml"/><Relationship Id="rId28" Type="http://schemas.openxmlformats.org/officeDocument/2006/relationships/tags" Target="../tags/tag76.xml"/><Relationship Id="rId27" Type="http://schemas.openxmlformats.org/officeDocument/2006/relationships/tags" Target="../tags/tag75.xml"/><Relationship Id="rId26" Type="http://schemas.openxmlformats.org/officeDocument/2006/relationships/tags" Target="../tags/tag74.xml"/><Relationship Id="rId25" Type="http://schemas.openxmlformats.org/officeDocument/2006/relationships/tags" Target="../tags/tag73.xml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chron/Desktop/0b46f21fbe096b63a081867b0f338744ebf8ac05.webp0b46f21fbe096b63a081867b0f338744ebf8ac05"/>
          <p:cNvPicPr>
            <a:picLocks noChangeAspect="1"/>
          </p:cNvPicPr>
          <p:nvPr/>
        </p:nvPicPr>
        <p:blipFill>
          <a:blip r:embed="rId1"/>
          <a:srcRect t="13943" b="1394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4897B9">
                  <a:alpha val="92000"/>
                </a:srgbClr>
              </a:gs>
              <a:gs pos="0">
                <a:schemeClr val="accent1">
                  <a:lumMod val="60000"/>
                  <a:lumOff val="40000"/>
                  <a:alpha val="81000"/>
                </a:schemeClr>
              </a:gs>
              <a:gs pos="100000">
                <a:schemeClr val="accent1">
                  <a:shade val="76000"/>
                  <a:lumMod val="99000"/>
                  <a:satMod val="120000"/>
                  <a:shade val="78000"/>
                  <a:alpha val="8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37790" y="3049270"/>
            <a:ext cx="8887460" cy="2299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Ebola </a:t>
            </a:r>
            <a:r>
              <a:rPr lang="en-US" altLang="zh-CN" sz="540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Virus </a:t>
            </a:r>
            <a:r>
              <a:rPr lang="en-US" altLang="zh-CN" sz="540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Disease</a:t>
            </a:r>
            <a:endParaRPr kumimoji="0" lang="en-US" altLang="zh-CN" sz="5400" b="0" i="0" u="none" strike="noStrike" kern="1200" cap="none" spc="0" normalizeH="0" baseline="0" noProof="0" dirty="0">
              <a:ln>
                <a:gradFill flip="none" rotWithShape="1"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>
                <a:gsLst>
                  <a:gs pos="0">
                    <a:srgbClr val="2F8BB3">
                      <a:lumMod val="5000"/>
                      <a:lumOff val="95000"/>
                    </a:srgbClr>
                  </a:gs>
                  <a:gs pos="50000">
                    <a:srgbClr val="C7E4F0"/>
                  </a:gs>
                  <a:gs pos="100000">
                    <a:srgbClr val="2F8BB3">
                      <a:lumMod val="45000"/>
                      <a:lumOff val="55000"/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b="0" i="0" u="none" strike="noStrike" kern="1200" cap="none" spc="0" normalizeH="0" baseline="0" noProof="0" dirty="0">
              <a:ln>
                <a:gradFill flip="none" rotWithShape="1"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>
                <a:gsLst>
                  <a:gs pos="0">
                    <a:srgbClr val="2F8BB3">
                      <a:lumMod val="5000"/>
                      <a:lumOff val="95000"/>
                    </a:srgbClr>
                  </a:gs>
                  <a:gs pos="50000">
                    <a:srgbClr val="C7E4F0"/>
                  </a:gs>
                  <a:gs pos="100000">
                    <a:srgbClr val="2F8BB3">
                      <a:lumMod val="45000"/>
                      <a:lumOff val="55000"/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0897" y="135904"/>
            <a:ext cx="35919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Presentation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3229708" y="5077839"/>
            <a:ext cx="2244451" cy="513717"/>
            <a:chOff x="1027068" y="4516310"/>
            <a:chExt cx="2356486" cy="513717"/>
          </a:xfrm>
        </p:grpSpPr>
        <p:sp>
          <p:nvSpPr>
            <p:cNvPr id="15" name="矩形: 对角圆角 14"/>
            <p:cNvSpPr/>
            <p:nvPr>
              <p:custDataLst>
                <p:tags r:id="rId3"/>
              </p:custDataLst>
            </p:nvPr>
          </p:nvSpPr>
          <p:spPr>
            <a:xfrm>
              <a:off x="1027069" y="4516310"/>
              <a:ext cx="2356485" cy="51371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1027068" y="4575390"/>
              <a:ext cx="2356485" cy="3835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F8BB3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2026.05.18</a:t>
              </a:r>
              <a:endPara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2F8BB3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6693858" y="5077839"/>
            <a:ext cx="2244451" cy="513717"/>
            <a:chOff x="1027068" y="4516310"/>
            <a:chExt cx="2356486" cy="513717"/>
          </a:xfrm>
        </p:grpSpPr>
        <p:sp>
          <p:nvSpPr>
            <p:cNvPr id="18" name="矩形: 对角圆角 17"/>
            <p:cNvSpPr/>
            <p:nvPr>
              <p:custDataLst>
                <p:tags r:id="rId6"/>
              </p:custDataLst>
            </p:nvPr>
          </p:nvSpPr>
          <p:spPr>
            <a:xfrm>
              <a:off x="1027069" y="4516310"/>
              <a:ext cx="2356485" cy="51371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1027068" y="4575390"/>
              <a:ext cx="2356485" cy="3835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F8BB3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By </a:t>
              </a:r>
              <a:r>
                <a:rPr kumimoji="0" lang="en-US" altLang="zh-CN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F8BB3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Coco</a:t>
              </a:r>
              <a:endPara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2F8BB3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908110" y="2089368"/>
            <a:ext cx="103926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gradFill flip="none" rotWithShape="1">
                    <a:gsLst>
                      <a:gs pos="0">
                        <a:srgbClr val="2F8BB3">
                          <a:lumMod val="5000"/>
                          <a:lumOff val="95000"/>
                        </a:srgbClr>
                      </a:gs>
                      <a:gs pos="50000">
                        <a:srgbClr val="C7E4F0"/>
                      </a:gs>
                      <a:gs pos="100000">
                        <a:srgbClr val="2F8BB3">
                          <a:lumMod val="45000"/>
                          <a:lumOff val="55000"/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I Am Sorry to Inform You That You Have Been Diagnosed with </a:t>
            </a:r>
            <a:endParaRPr kumimoji="0" lang="en-US" altLang="zh-CN" sz="2400" b="0" i="0" u="none" strike="noStrike" kern="1200" cap="none" spc="0" normalizeH="0" baseline="0" noProof="0" dirty="0">
              <a:ln>
                <a:gradFill flip="none" rotWithShape="1">
                  <a:gsLst>
                    <a:gs pos="0">
                      <a:srgbClr val="2F8BB3">
                        <a:lumMod val="5000"/>
                        <a:lumOff val="95000"/>
                      </a:srgbClr>
                    </a:gs>
                    <a:gs pos="50000">
                      <a:srgbClr val="C7E4F0"/>
                    </a:gs>
                    <a:gs pos="100000">
                      <a:srgbClr val="2F8BB3">
                        <a:lumMod val="45000"/>
                        <a:lumOff val="55000"/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>
                <a:gsLst>
                  <a:gs pos="0">
                    <a:srgbClr val="2F8BB3">
                      <a:lumMod val="5000"/>
                      <a:lumOff val="95000"/>
                    </a:srgbClr>
                  </a:gs>
                  <a:gs pos="50000">
                    <a:srgbClr val="C7E4F0"/>
                  </a:gs>
                  <a:gs pos="100000">
                    <a:srgbClr val="2F8BB3">
                      <a:lumMod val="45000"/>
                      <a:lumOff val="55000"/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648632" y="4375354"/>
            <a:ext cx="8947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2906973" y="300250"/>
            <a:ext cx="9079173" cy="204716"/>
            <a:chOff x="2906973" y="300250"/>
            <a:chExt cx="9079173" cy="204716"/>
          </a:xfrm>
          <a:solidFill>
            <a:schemeClr val="bg1">
              <a:alpha val="52000"/>
            </a:schemeClr>
          </a:solidFill>
        </p:grpSpPr>
        <p:grpSp>
          <p:nvGrpSpPr>
            <p:cNvPr id="27" name="组合 26"/>
            <p:cNvGrpSpPr/>
            <p:nvPr/>
          </p:nvGrpSpPr>
          <p:grpSpPr>
            <a:xfrm>
              <a:off x="11013744" y="300250"/>
              <a:ext cx="972402" cy="204716"/>
              <a:chOff x="341194" y="218364"/>
              <a:chExt cx="1296537" cy="272955"/>
            </a:xfrm>
            <a:grpFill/>
          </p:grpSpPr>
          <p:sp>
            <p:nvSpPr>
              <p:cNvPr id="29" name="椭圆 28"/>
              <p:cNvSpPr/>
              <p:nvPr/>
            </p:nvSpPr>
            <p:spPr>
              <a:xfrm>
                <a:off x="341194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0" name="佳佳PPT"/>
              <p:cNvSpPr/>
              <p:nvPr/>
            </p:nvSpPr>
            <p:spPr>
              <a:xfrm>
                <a:off x="682388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023582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364776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28" name="佳佳PPT"/>
            <p:cNvCxnSpPr/>
            <p:nvPr/>
          </p:nvCxnSpPr>
          <p:spPr>
            <a:xfrm>
              <a:off x="2906973" y="409432"/>
              <a:ext cx="810677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 flipH="1">
            <a:off x="293353" y="6243852"/>
            <a:ext cx="9079173" cy="204716"/>
            <a:chOff x="2906973" y="300250"/>
            <a:chExt cx="9079173" cy="204716"/>
          </a:xfrm>
          <a:solidFill>
            <a:schemeClr val="bg1">
              <a:alpha val="60000"/>
            </a:schemeClr>
          </a:solidFill>
        </p:grpSpPr>
        <p:grpSp>
          <p:nvGrpSpPr>
            <p:cNvPr id="34" name="组合 33"/>
            <p:cNvGrpSpPr/>
            <p:nvPr/>
          </p:nvGrpSpPr>
          <p:grpSpPr>
            <a:xfrm>
              <a:off x="11013744" y="300250"/>
              <a:ext cx="972402" cy="204716"/>
              <a:chOff x="341194" y="218364"/>
              <a:chExt cx="1296537" cy="272955"/>
            </a:xfrm>
            <a:grpFill/>
          </p:grpSpPr>
          <p:sp>
            <p:nvSpPr>
              <p:cNvPr id="36" name="佳佳PPT"/>
              <p:cNvSpPr/>
              <p:nvPr/>
            </p:nvSpPr>
            <p:spPr>
              <a:xfrm>
                <a:off x="341194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82388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023582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9" name="佳佳PPT"/>
              <p:cNvSpPr/>
              <p:nvPr/>
            </p:nvSpPr>
            <p:spPr>
              <a:xfrm>
                <a:off x="1364776" y="218364"/>
                <a:ext cx="272955" cy="27295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cxnSp>
          <p:nvCxnSpPr>
            <p:cNvPr id="35" name="佳佳PPT"/>
            <p:cNvCxnSpPr/>
            <p:nvPr/>
          </p:nvCxnSpPr>
          <p:spPr>
            <a:xfrm>
              <a:off x="2906973" y="409432"/>
              <a:ext cx="8106771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1759381" y="6353034"/>
            <a:ext cx="432619" cy="265472"/>
            <a:chOff x="-22841" y="6224954"/>
            <a:chExt cx="718166" cy="281354"/>
          </a:xfrm>
        </p:grpSpPr>
        <p:cxnSp>
          <p:nvCxnSpPr>
            <p:cNvPr id="41" name="佳佳PPT"/>
            <p:cNvCxnSpPr/>
            <p:nvPr/>
          </p:nvCxnSpPr>
          <p:spPr>
            <a:xfrm>
              <a:off x="-22841" y="6224954"/>
              <a:ext cx="7181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佳佳PPT"/>
            <p:cNvCxnSpPr/>
            <p:nvPr/>
          </p:nvCxnSpPr>
          <p:spPr>
            <a:xfrm>
              <a:off x="-22841" y="6365631"/>
              <a:ext cx="7181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佳佳PPT"/>
            <p:cNvCxnSpPr/>
            <p:nvPr/>
          </p:nvCxnSpPr>
          <p:spPr>
            <a:xfrm>
              <a:off x="-22841" y="6506308"/>
              <a:ext cx="71816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5325" y="2338528"/>
            <a:ext cx="2560774" cy="3838294"/>
            <a:chOff x="694055" y="1724306"/>
            <a:chExt cx="2560774" cy="3838294"/>
          </a:xfrm>
        </p:grpSpPr>
        <p:sp>
          <p:nvSpPr>
            <p:cNvPr id="3" name="任意多边形 19"/>
            <p:cNvSpPr/>
            <p:nvPr>
              <p:custDataLst>
                <p:tags r:id="rId1"/>
              </p:custDataLst>
            </p:nvPr>
          </p:nvSpPr>
          <p:spPr>
            <a:xfrm>
              <a:off x="842336" y="1724306"/>
              <a:ext cx="2320290" cy="31343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7" h="3661">
                  <a:moveTo>
                    <a:pt x="2236" y="336"/>
                  </a:moveTo>
                  <a:cubicBezTo>
                    <a:pt x="2235" y="304"/>
                    <a:pt x="2264" y="278"/>
                    <a:pt x="2293" y="279"/>
                  </a:cubicBezTo>
                  <a:cubicBezTo>
                    <a:pt x="2325" y="278"/>
                    <a:pt x="2350" y="307"/>
                    <a:pt x="2349" y="336"/>
                  </a:cubicBezTo>
                  <a:cubicBezTo>
                    <a:pt x="2350" y="368"/>
                    <a:pt x="2321" y="393"/>
                    <a:pt x="2293" y="392"/>
                  </a:cubicBezTo>
                  <a:cubicBezTo>
                    <a:pt x="2261" y="393"/>
                    <a:pt x="2235" y="364"/>
                    <a:pt x="2236" y="336"/>
                  </a:cubicBezTo>
                  <a:close/>
                  <a:moveTo>
                    <a:pt x="0" y="0"/>
                  </a:moveTo>
                  <a:lnTo>
                    <a:pt x="2677" y="0"/>
                  </a:lnTo>
                  <a:lnTo>
                    <a:pt x="2677" y="3661"/>
                  </a:lnTo>
                  <a:lnTo>
                    <a:pt x="0" y="3661"/>
                  </a:lnTo>
                  <a:lnTo>
                    <a:pt x="0" y="0"/>
                  </a:lnTo>
                  <a:close/>
                  <a:moveTo>
                    <a:pt x="2048" y="336"/>
                  </a:moveTo>
                  <a:cubicBezTo>
                    <a:pt x="2047" y="304"/>
                    <a:pt x="2076" y="278"/>
                    <a:pt x="2105" y="279"/>
                  </a:cubicBezTo>
                  <a:cubicBezTo>
                    <a:pt x="2137" y="278"/>
                    <a:pt x="2162" y="307"/>
                    <a:pt x="2161" y="336"/>
                  </a:cubicBezTo>
                  <a:cubicBezTo>
                    <a:pt x="2162" y="368"/>
                    <a:pt x="2133" y="393"/>
                    <a:pt x="2105" y="392"/>
                  </a:cubicBezTo>
                  <a:cubicBezTo>
                    <a:pt x="2073" y="393"/>
                    <a:pt x="2047" y="364"/>
                    <a:pt x="2048" y="3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" name="矩形: 剪去单角 3"/>
            <p:cNvSpPr/>
            <p:nvPr/>
          </p:nvSpPr>
          <p:spPr>
            <a:xfrm flipH="1" flipV="1">
              <a:off x="694055" y="2210479"/>
              <a:ext cx="2560774" cy="3352121"/>
            </a:xfrm>
            <a:prstGeom prst="snip1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" name="直角三角形 4"/>
            <p:cNvSpPr/>
            <p:nvPr/>
          </p:nvSpPr>
          <p:spPr>
            <a:xfrm flipH="1">
              <a:off x="695325" y="2063468"/>
              <a:ext cx="147011" cy="147011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40740" y="2732051"/>
              <a:ext cx="221297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Direct Contact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95037" y="3352804"/>
              <a:ext cx="2158808" cy="175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Exposure to blood, secretions, or body fluids of infected or deceased people.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40399" y="3205792"/>
              <a:ext cx="4680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任意多边形 19"/>
          <p:cNvSpPr/>
          <p:nvPr>
            <p:custDataLst>
              <p:tags r:id="rId2"/>
            </p:custDataLst>
          </p:nvPr>
        </p:nvSpPr>
        <p:spPr>
          <a:xfrm>
            <a:off x="3591312" y="1754883"/>
            <a:ext cx="2320290" cy="31343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77" h="3661">
                <a:moveTo>
                  <a:pt x="2236" y="336"/>
                </a:moveTo>
                <a:cubicBezTo>
                  <a:pt x="2235" y="304"/>
                  <a:pt x="2264" y="278"/>
                  <a:pt x="2293" y="279"/>
                </a:cubicBezTo>
                <a:cubicBezTo>
                  <a:pt x="2325" y="278"/>
                  <a:pt x="2350" y="307"/>
                  <a:pt x="2349" y="336"/>
                </a:cubicBezTo>
                <a:cubicBezTo>
                  <a:pt x="2350" y="368"/>
                  <a:pt x="2321" y="393"/>
                  <a:pt x="2293" y="392"/>
                </a:cubicBezTo>
                <a:cubicBezTo>
                  <a:pt x="2261" y="393"/>
                  <a:pt x="2235" y="364"/>
                  <a:pt x="2236" y="336"/>
                </a:cubicBezTo>
                <a:close/>
                <a:moveTo>
                  <a:pt x="0" y="0"/>
                </a:moveTo>
                <a:lnTo>
                  <a:pt x="2677" y="0"/>
                </a:lnTo>
                <a:lnTo>
                  <a:pt x="2677" y="3661"/>
                </a:lnTo>
                <a:lnTo>
                  <a:pt x="0" y="3661"/>
                </a:lnTo>
                <a:lnTo>
                  <a:pt x="0" y="0"/>
                </a:lnTo>
                <a:close/>
                <a:moveTo>
                  <a:pt x="2048" y="336"/>
                </a:moveTo>
                <a:cubicBezTo>
                  <a:pt x="2047" y="304"/>
                  <a:pt x="2076" y="278"/>
                  <a:pt x="2105" y="279"/>
                </a:cubicBezTo>
                <a:cubicBezTo>
                  <a:pt x="2137" y="278"/>
                  <a:pt x="2162" y="307"/>
                  <a:pt x="2161" y="336"/>
                </a:cubicBezTo>
                <a:cubicBezTo>
                  <a:pt x="2162" y="368"/>
                  <a:pt x="2133" y="393"/>
                  <a:pt x="2105" y="392"/>
                </a:cubicBezTo>
                <a:cubicBezTo>
                  <a:pt x="2073" y="393"/>
                  <a:pt x="2047" y="364"/>
                  <a:pt x="2048" y="33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0" name="矩形: 剪去单角 9"/>
          <p:cNvSpPr/>
          <p:nvPr/>
        </p:nvSpPr>
        <p:spPr>
          <a:xfrm flipH="1" flipV="1">
            <a:off x="3443031" y="2241056"/>
            <a:ext cx="2560774" cy="3352121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1" name="直角三角形 10"/>
          <p:cNvSpPr/>
          <p:nvPr/>
        </p:nvSpPr>
        <p:spPr>
          <a:xfrm flipH="1">
            <a:off x="3444301" y="2094045"/>
            <a:ext cx="147011" cy="14701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444875" y="2762885"/>
            <a:ext cx="2614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Animal-to-Human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44013" y="3383381"/>
            <a:ext cx="2158808" cy="24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rPr>
              <a:t>Contact with infected wildlife (e.g., fruit bats, nonhuman primates) or consumption of their undercooked meat ("bushmeat").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489375" y="3236369"/>
            <a:ext cx="4680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027542" y="2338528"/>
            <a:ext cx="2904490" cy="3838294"/>
            <a:chOff x="530860" y="1724306"/>
            <a:chExt cx="2904490" cy="3838294"/>
          </a:xfrm>
        </p:grpSpPr>
        <p:sp>
          <p:nvSpPr>
            <p:cNvPr id="16" name="任意多边形 19"/>
            <p:cNvSpPr/>
            <p:nvPr>
              <p:custDataLst>
                <p:tags r:id="rId3"/>
              </p:custDataLst>
            </p:nvPr>
          </p:nvSpPr>
          <p:spPr>
            <a:xfrm>
              <a:off x="842336" y="1724306"/>
              <a:ext cx="2320290" cy="31343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7" h="3661">
                  <a:moveTo>
                    <a:pt x="2236" y="336"/>
                  </a:moveTo>
                  <a:cubicBezTo>
                    <a:pt x="2235" y="304"/>
                    <a:pt x="2264" y="278"/>
                    <a:pt x="2293" y="279"/>
                  </a:cubicBezTo>
                  <a:cubicBezTo>
                    <a:pt x="2325" y="278"/>
                    <a:pt x="2350" y="307"/>
                    <a:pt x="2349" y="336"/>
                  </a:cubicBezTo>
                  <a:cubicBezTo>
                    <a:pt x="2350" y="368"/>
                    <a:pt x="2321" y="393"/>
                    <a:pt x="2293" y="392"/>
                  </a:cubicBezTo>
                  <a:cubicBezTo>
                    <a:pt x="2261" y="393"/>
                    <a:pt x="2235" y="364"/>
                    <a:pt x="2236" y="336"/>
                  </a:cubicBezTo>
                  <a:close/>
                  <a:moveTo>
                    <a:pt x="0" y="0"/>
                  </a:moveTo>
                  <a:lnTo>
                    <a:pt x="2677" y="0"/>
                  </a:lnTo>
                  <a:lnTo>
                    <a:pt x="2677" y="3661"/>
                  </a:lnTo>
                  <a:lnTo>
                    <a:pt x="0" y="3661"/>
                  </a:lnTo>
                  <a:lnTo>
                    <a:pt x="0" y="0"/>
                  </a:lnTo>
                  <a:close/>
                  <a:moveTo>
                    <a:pt x="2048" y="336"/>
                  </a:moveTo>
                  <a:cubicBezTo>
                    <a:pt x="2047" y="304"/>
                    <a:pt x="2076" y="278"/>
                    <a:pt x="2105" y="279"/>
                  </a:cubicBezTo>
                  <a:cubicBezTo>
                    <a:pt x="2137" y="278"/>
                    <a:pt x="2162" y="307"/>
                    <a:pt x="2161" y="336"/>
                  </a:cubicBezTo>
                  <a:cubicBezTo>
                    <a:pt x="2162" y="368"/>
                    <a:pt x="2133" y="393"/>
                    <a:pt x="2105" y="392"/>
                  </a:cubicBezTo>
                  <a:cubicBezTo>
                    <a:pt x="2073" y="393"/>
                    <a:pt x="2047" y="364"/>
                    <a:pt x="2048" y="3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" name="矩形: 剪去单角 16"/>
            <p:cNvSpPr/>
            <p:nvPr/>
          </p:nvSpPr>
          <p:spPr>
            <a:xfrm flipH="1" flipV="1">
              <a:off x="694055" y="2210479"/>
              <a:ext cx="2560774" cy="3352121"/>
            </a:xfrm>
            <a:prstGeom prst="snip1Rect">
              <a:avLst/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18" name="直角三角形 17"/>
            <p:cNvSpPr/>
            <p:nvPr/>
          </p:nvSpPr>
          <p:spPr>
            <a:xfrm flipH="1">
              <a:off x="695325" y="2063468"/>
              <a:ext cx="147011" cy="147011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30860" y="2732051"/>
              <a:ext cx="2904490" cy="3803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Funeral Practices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95037" y="3352804"/>
              <a:ext cx="2158808" cy="1419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Washing the body of the deceased during traditional burial rituals.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740399" y="3205792"/>
              <a:ext cx="4680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任意多边形 19"/>
          <p:cNvSpPr/>
          <p:nvPr>
            <p:custDataLst>
              <p:tags r:id="rId4"/>
            </p:custDataLst>
          </p:nvPr>
        </p:nvSpPr>
        <p:spPr>
          <a:xfrm>
            <a:off x="9086724" y="1754883"/>
            <a:ext cx="2320290" cy="31343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77" h="3661">
                <a:moveTo>
                  <a:pt x="2236" y="336"/>
                </a:moveTo>
                <a:cubicBezTo>
                  <a:pt x="2235" y="304"/>
                  <a:pt x="2264" y="278"/>
                  <a:pt x="2293" y="279"/>
                </a:cubicBezTo>
                <a:cubicBezTo>
                  <a:pt x="2325" y="278"/>
                  <a:pt x="2350" y="307"/>
                  <a:pt x="2349" y="336"/>
                </a:cubicBezTo>
                <a:cubicBezTo>
                  <a:pt x="2350" y="368"/>
                  <a:pt x="2321" y="393"/>
                  <a:pt x="2293" y="392"/>
                </a:cubicBezTo>
                <a:cubicBezTo>
                  <a:pt x="2261" y="393"/>
                  <a:pt x="2235" y="364"/>
                  <a:pt x="2236" y="336"/>
                </a:cubicBezTo>
                <a:close/>
                <a:moveTo>
                  <a:pt x="0" y="0"/>
                </a:moveTo>
                <a:lnTo>
                  <a:pt x="2677" y="0"/>
                </a:lnTo>
                <a:lnTo>
                  <a:pt x="2677" y="3661"/>
                </a:lnTo>
                <a:lnTo>
                  <a:pt x="0" y="3661"/>
                </a:lnTo>
                <a:lnTo>
                  <a:pt x="0" y="0"/>
                </a:lnTo>
                <a:close/>
                <a:moveTo>
                  <a:pt x="2048" y="336"/>
                </a:moveTo>
                <a:cubicBezTo>
                  <a:pt x="2047" y="304"/>
                  <a:pt x="2076" y="278"/>
                  <a:pt x="2105" y="279"/>
                </a:cubicBezTo>
                <a:cubicBezTo>
                  <a:pt x="2137" y="278"/>
                  <a:pt x="2162" y="307"/>
                  <a:pt x="2161" y="336"/>
                </a:cubicBezTo>
                <a:cubicBezTo>
                  <a:pt x="2162" y="368"/>
                  <a:pt x="2133" y="393"/>
                  <a:pt x="2105" y="392"/>
                </a:cubicBezTo>
                <a:cubicBezTo>
                  <a:pt x="2073" y="393"/>
                  <a:pt x="2047" y="364"/>
                  <a:pt x="2048" y="33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3" name="矩形: 剪去单角 22"/>
          <p:cNvSpPr/>
          <p:nvPr/>
        </p:nvSpPr>
        <p:spPr>
          <a:xfrm flipH="1" flipV="1">
            <a:off x="8938443" y="2241056"/>
            <a:ext cx="2560774" cy="3352121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>
              <a:solidFill>
                <a:prstClr val="white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flipH="1">
            <a:off x="8939713" y="2094045"/>
            <a:ext cx="147011" cy="14701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881745" y="2762885"/>
            <a:ext cx="2781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chemeClr val="accent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Healthcare</a:t>
            </a:r>
            <a:endParaRPr lang="en-US" altLang="zh-CN" sz="2000" dirty="0">
              <a:solidFill>
                <a:schemeClr val="accent1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139425" y="3383381"/>
            <a:ext cx="2158808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Needlestick injuries or contact with contaminated medical supplies.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9984787" y="3236369"/>
            <a:ext cx="4680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佳佳PPT"/>
          <p:cNvSpPr txBox="1"/>
          <p:nvPr/>
        </p:nvSpPr>
        <p:spPr>
          <a:xfrm>
            <a:off x="2209800" y="477520"/>
            <a:ext cx="7774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Various transmission routes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058202" y="1695132"/>
            <a:ext cx="4772553" cy="4772553"/>
            <a:chOff x="6670722" y="1640865"/>
            <a:chExt cx="4813233" cy="4813233"/>
          </a:xfrm>
        </p:grpSpPr>
        <p:sp>
          <p:nvSpPr>
            <p:cNvPr id="3" name="椭圆 2"/>
            <p:cNvSpPr/>
            <p:nvPr/>
          </p:nvSpPr>
          <p:spPr>
            <a:xfrm>
              <a:off x="6670722" y="1640865"/>
              <a:ext cx="4813233" cy="48132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008583" y="1925511"/>
              <a:ext cx="4129759" cy="412975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7424291" y="2341219"/>
              <a:ext cx="3298344" cy="32983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680441" y="1654504"/>
            <a:ext cx="6430655" cy="1374058"/>
            <a:chOff x="627548" y="1663240"/>
            <a:chExt cx="6430655" cy="1374058"/>
          </a:xfrm>
        </p:grpSpPr>
        <p:sp>
          <p:nvSpPr>
            <p:cNvPr id="10" name="圆角矩形 3"/>
            <p:cNvSpPr/>
            <p:nvPr>
              <p:custDataLst>
                <p:tags r:id="rId2"/>
              </p:custDataLst>
            </p:nvPr>
          </p:nvSpPr>
          <p:spPr>
            <a:xfrm>
              <a:off x="1262120" y="1663240"/>
              <a:ext cx="5796083" cy="1374058"/>
            </a:xfrm>
            <a:prstGeom prst="roundRect">
              <a:avLst>
                <a:gd name="adj" fmla="val 14604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81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11" name="圆角矩形 73"/>
            <p:cNvSpPr/>
            <p:nvPr>
              <p:custDataLst>
                <p:tags r:id="rId3"/>
              </p:custDataLst>
            </p:nvPr>
          </p:nvSpPr>
          <p:spPr>
            <a:xfrm>
              <a:off x="651043" y="2074183"/>
              <a:ext cx="1777575" cy="5521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627548" y="2110280"/>
              <a:ext cx="180022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  <a:sym typeface="+mn-ea"/>
                </a:rPr>
                <a:t>Early Stage</a:t>
              </a:r>
              <a:endParaRPr kumimoji="0" lang="en-US" altLang="zh-CN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endParaRPr>
            </a:p>
          </p:txBody>
        </p:sp>
        <p:sp>
          <p:nvSpPr>
            <p:cNvPr id="13" name="右箭头 75"/>
            <p:cNvSpPr/>
            <p:nvPr>
              <p:custDataLst>
                <p:tags r:id="rId5"/>
              </p:custDataLst>
            </p:nvPr>
          </p:nvSpPr>
          <p:spPr>
            <a:xfrm>
              <a:off x="2644813" y="2207129"/>
              <a:ext cx="415174" cy="357528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14" name="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76182" y="1973428"/>
              <a:ext cx="3301561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Sudden onset of high fever (≥38.6°C)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Severe headache and muscle pain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Conjunctival injection (red eyes)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7"/>
            </p:custDataLst>
          </p:nvPr>
        </p:nvGrpSpPr>
        <p:grpSpPr>
          <a:xfrm>
            <a:off x="679806" y="3282562"/>
            <a:ext cx="6431290" cy="1374058"/>
            <a:chOff x="626913" y="1663240"/>
            <a:chExt cx="6431290" cy="1374058"/>
          </a:xfrm>
        </p:grpSpPr>
        <p:sp>
          <p:nvSpPr>
            <p:cNvPr id="16" name="圆角矩形 3"/>
            <p:cNvSpPr/>
            <p:nvPr>
              <p:custDataLst>
                <p:tags r:id="rId8"/>
              </p:custDataLst>
            </p:nvPr>
          </p:nvSpPr>
          <p:spPr>
            <a:xfrm>
              <a:off x="1262120" y="1663240"/>
              <a:ext cx="5796083" cy="1374058"/>
            </a:xfrm>
            <a:prstGeom prst="roundRect">
              <a:avLst>
                <a:gd name="adj" fmla="val 14604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81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17" name="圆角矩形 73"/>
            <p:cNvSpPr/>
            <p:nvPr>
              <p:custDataLst>
                <p:tags r:id="rId9"/>
              </p:custDataLst>
            </p:nvPr>
          </p:nvSpPr>
          <p:spPr>
            <a:xfrm>
              <a:off x="651043" y="2074183"/>
              <a:ext cx="1777575" cy="5521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626913" y="2110280"/>
              <a:ext cx="18859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  <a:sym typeface="+mn-ea"/>
                </a:rPr>
                <a:t>Progressive Stage</a:t>
              </a:r>
              <a:endParaRPr kumimoji="0" lang="en-US" altLang="zh-CN" sz="1600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endParaRPr>
            </a:p>
          </p:txBody>
        </p:sp>
        <p:sp>
          <p:nvSpPr>
            <p:cNvPr id="19" name="右箭头 75"/>
            <p:cNvSpPr/>
            <p:nvPr>
              <p:custDataLst>
                <p:tags r:id="rId11"/>
              </p:custDataLst>
            </p:nvPr>
          </p:nvSpPr>
          <p:spPr>
            <a:xfrm>
              <a:off x="2644813" y="2207129"/>
              <a:ext cx="415174" cy="357528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20" name="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49768" y="1973120"/>
              <a:ext cx="3863340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Severe watery diarrhea and projectile vomiting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Abdominal pain and dehydration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Maculopapular rash on trunk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3"/>
            </p:custDataLst>
          </p:nvPr>
        </p:nvGrpSpPr>
        <p:grpSpPr>
          <a:xfrm>
            <a:off x="703936" y="4910620"/>
            <a:ext cx="6407160" cy="1374058"/>
            <a:chOff x="651043" y="1663240"/>
            <a:chExt cx="6407160" cy="1374058"/>
          </a:xfrm>
        </p:grpSpPr>
        <p:sp>
          <p:nvSpPr>
            <p:cNvPr id="22" name="圆角矩形 3"/>
            <p:cNvSpPr/>
            <p:nvPr>
              <p:custDataLst>
                <p:tags r:id="rId14"/>
              </p:custDataLst>
            </p:nvPr>
          </p:nvSpPr>
          <p:spPr>
            <a:xfrm>
              <a:off x="1262120" y="1663240"/>
              <a:ext cx="5796083" cy="1374058"/>
            </a:xfrm>
            <a:prstGeom prst="roundRect">
              <a:avLst>
                <a:gd name="adj" fmla="val 14604"/>
              </a:avLst>
            </a:prstGeom>
            <a:solidFill>
              <a:schemeClr val="bg1"/>
            </a:solidFill>
            <a:ln>
              <a:noFill/>
            </a:ln>
            <a:effectLst>
              <a:outerShdw blurRad="114300" dist="127000" dir="81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3" name="圆角矩形 73"/>
            <p:cNvSpPr/>
            <p:nvPr>
              <p:custDataLst>
                <p:tags r:id="rId15"/>
              </p:custDataLst>
            </p:nvPr>
          </p:nvSpPr>
          <p:spPr>
            <a:xfrm>
              <a:off x="651043" y="2074183"/>
              <a:ext cx="1777575" cy="5521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prstClr val="white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717595" y="2110124"/>
              <a:ext cx="1577482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  <a:sym typeface="+mn-ea"/>
                </a:rPr>
                <a:t>Late Stage</a:t>
              </a:r>
              <a:endParaRPr kumimoji="0" lang="en-US" altLang="zh-CN" b="0" i="0" u="none" strike="noStrike" kern="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  <a:sym typeface="+mn-ea"/>
              </a:endParaRPr>
            </a:p>
          </p:txBody>
        </p:sp>
        <p:sp>
          <p:nvSpPr>
            <p:cNvPr id="25" name="右箭头 75"/>
            <p:cNvSpPr/>
            <p:nvPr>
              <p:custDataLst>
                <p:tags r:id="rId17"/>
              </p:custDataLst>
            </p:nvPr>
          </p:nvSpPr>
          <p:spPr>
            <a:xfrm>
              <a:off x="2644813" y="2207129"/>
              <a:ext cx="415174" cy="357528"/>
            </a:xfrm>
            <a:prstGeom prst="rightArrow">
              <a:avLst/>
            </a:prstGeom>
            <a:gradFill>
              <a:gsLst>
                <a:gs pos="300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26" name="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76133" y="1973120"/>
              <a:ext cx="3627755" cy="7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Bleeding manifestations: gums, nose, stool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Neurological symptoms: confusion, seizures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  <a:p>
              <a:pPr marR="0" lvl="0" indent="0" algn="just" defTabSz="91440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dirty="0">
                  <a:solidFill>
                    <a:srgbClr val="E7E6E6">
                      <a:lumMod val="25000"/>
                    </a:srgb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lt"/>
                </a:rPr>
                <a:t>Multi-organ failure and shock</a:t>
              </a:r>
              <a:endParaRPr lang="en-US" altLang="zh-CN" sz="1300" dirty="0">
                <a:solidFill>
                  <a:srgbClr val="E7E6E6">
                    <a:lumMod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endParaRPr>
            </a:p>
          </p:txBody>
        </p:sp>
      </p:grpSp>
      <p:sp>
        <p:nvSpPr>
          <p:cNvPr id="27" name="佳佳PPT"/>
          <p:cNvSpPr txBox="1"/>
          <p:nvPr/>
        </p:nvSpPr>
        <p:spPr>
          <a:xfrm>
            <a:off x="1315720" y="477520"/>
            <a:ext cx="9759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What Symptoms Did You Experience?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C:/Users/chron/Desktop/3bf33a87e950352ab943c32a5e43fbf2b2118bf6.webp3bf33a87e950352ab943c32a5e43fbf2b2118bf6"/>
          <p:cNvPicPr>
            <a:picLocks noChangeAspect="1"/>
          </p:cNvPicPr>
          <p:nvPr/>
        </p:nvPicPr>
        <p:blipFill>
          <a:blip r:embed="rId19"/>
          <a:srcRect l="6038" t="359" r="54352" b="-359"/>
          <a:stretch>
            <a:fillRect/>
          </a:stretch>
        </p:blipFill>
        <p:spPr>
          <a:xfrm>
            <a:off x="8141622" y="1277181"/>
            <a:ext cx="2803018" cy="5306363"/>
          </a:xfrm>
          <a:custGeom>
            <a:avLst/>
            <a:gdLst>
              <a:gd name="connsiteX0" fmla="*/ 422611 w 2803018"/>
              <a:gd name="connsiteY0" fmla="*/ 0 h 5306363"/>
              <a:gd name="connsiteX1" fmla="*/ 2380407 w 2803018"/>
              <a:gd name="connsiteY1" fmla="*/ 0 h 5306363"/>
              <a:gd name="connsiteX2" fmla="*/ 2803018 w 2803018"/>
              <a:gd name="connsiteY2" fmla="*/ 422611 h 5306363"/>
              <a:gd name="connsiteX3" fmla="*/ 2803018 w 2803018"/>
              <a:gd name="connsiteY3" fmla="*/ 4883752 h 5306363"/>
              <a:gd name="connsiteX4" fmla="*/ 2380407 w 2803018"/>
              <a:gd name="connsiteY4" fmla="*/ 5306363 h 5306363"/>
              <a:gd name="connsiteX5" fmla="*/ 422611 w 2803018"/>
              <a:gd name="connsiteY5" fmla="*/ 5306363 h 5306363"/>
              <a:gd name="connsiteX6" fmla="*/ 0 w 2803018"/>
              <a:gd name="connsiteY6" fmla="*/ 4883752 h 5306363"/>
              <a:gd name="connsiteX7" fmla="*/ 0 w 2803018"/>
              <a:gd name="connsiteY7" fmla="*/ 422611 h 5306363"/>
              <a:gd name="connsiteX8" fmla="*/ 422611 w 2803018"/>
              <a:gd name="connsiteY8" fmla="*/ 0 h 530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3018" h="5306363">
                <a:moveTo>
                  <a:pt x="422611" y="0"/>
                </a:moveTo>
                <a:lnTo>
                  <a:pt x="2380407" y="0"/>
                </a:lnTo>
                <a:cubicBezTo>
                  <a:pt x="2613809" y="0"/>
                  <a:pt x="2803018" y="189209"/>
                  <a:pt x="2803018" y="422611"/>
                </a:cubicBezTo>
                <a:lnTo>
                  <a:pt x="2803018" y="4883752"/>
                </a:lnTo>
                <a:cubicBezTo>
                  <a:pt x="2803018" y="5117154"/>
                  <a:pt x="2613809" y="5306363"/>
                  <a:pt x="2380407" y="5306363"/>
                </a:cubicBezTo>
                <a:lnTo>
                  <a:pt x="422611" y="5306363"/>
                </a:lnTo>
                <a:cubicBezTo>
                  <a:pt x="189209" y="5306363"/>
                  <a:pt x="0" y="5117154"/>
                  <a:pt x="0" y="4883752"/>
                </a:cubicBezTo>
                <a:lnTo>
                  <a:pt x="0" y="422611"/>
                </a:lnTo>
                <a:cubicBezTo>
                  <a:pt x="0" y="189209"/>
                  <a:pt x="189209" y="0"/>
                  <a:pt x="422611" y="0"/>
                </a:cubicBez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63" y="1257261"/>
            <a:ext cx="3007744" cy="540603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 descr="C:/Users/chron/Desktop/0b46f21fbe096b63a081867b0f338744ebf8ac05.webp0b46f21fbe096b63a081867b0f338744ebf8ac05"/>
          <p:cNvPicPr>
            <a:picLocks noChangeAspect="1"/>
          </p:cNvPicPr>
          <p:nvPr/>
        </p:nvPicPr>
        <p:blipFill>
          <a:blip r:embed="rId1"/>
          <a:srcRect l="423" t="18675" r="-423" b="40196"/>
          <a:stretch>
            <a:fillRect/>
          </a:stretch>
        </p:blipFill>
        <p:spPr>
          <a:xfrm>
            <a:off x="6096000" y="1696067"/>
            <a:ext cx="5400675" cy="1732934"/>
          </a:xfrm>
          <a:custGeom>
            <a:avLst/>
            <a:gdLst>
              <a:gd name="connsiteX0" fmla="*/ 0 w 3566039"/>
              <a:gd name="connsiteY0" fmla="*/ 0 h 4615684"/>
              <a:gd name="connsiteX1" fmla="*/ 3566039 w 3566039"/>
              <a:gd name="connsiteY1" fmla="*/ 0 h 4615684"/>
              <a:gd name="connsiteX2" fmla="*/ 3566039 w 3566039"/>
              <a:gd name="connsiteY2" fmla="*/ 4615684 h 4615684"/>
              <a:gd name="connsiteX3" fmla="*/ 0 w 3566039"/>
              <a:gd name="connsiteY3" fmla="*/ 4615684 h 461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6039" h="4615684">
                <a:moveTo>
                  <a:pt x="0" y="0"/>
                </a:moveTo>
                <a:lnTo>
                  <a:pt x="3566039" y="0"/>
                </a:lnTo>
                <a:lnTo>
                  <a:pt x="3566039" y="4615684"/>
                </a:lnTo>
                <a:lnTo>
                  <a:pt x="0" y="4615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708388" y="3775166"/>
            <a:ext cx="2400572" cy="2502081"/>
            <a:chOff x="708388" y="3775166"/>
            <a:chExt cx="2400572" cy="2502081"/>
          </a:xfrm>
        </p:grpSpPr>
        <p:grpSp>
          <p:nvGrpSpPr>
            <p:cNvPr id="4" name="组合 3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8" name="矩形: 对角圆角 7"/>
              <p:cNvSpPr/>
              <p:nvPr>
                <p:custDataLst>
                  <p:tags r:id="rId3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9" name="文本框 8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66187" y="4816287"/>
                <a:ext cx="2084975" cy="1260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Approved Vaccine:​ Ervebo Vaccine (approved for Zaire ebolavirus).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249872" y="4325338"/>
              <a:ext cx="1318260" cy="526805"/>
              <a:chOff x="1236809" y="4257675"/>
              <a:chExt cx="1318260" cy="526805"/>
            </a:xfrm>
          </p:grpSpPr>
          <p:sp>
            <p:nvSpPr>
              <p:cNvPr id="6" name="矩形: 圆角 5"/>
              <p:cNvSpPr/>
              <p:nvPr>
                <p:custDataLst>
                  <p:tags r:id="rId5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270464" y="4262755"/>
                <a:ext cx="1284605" cy="521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Vaccination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3496653" y="3775166"/>
            <a:ext cx="2400572" cy="2502081"/>
            <a:chOff x="708388" y="3775166"/>
            <a:chExt cx="2400572" cy="2502081"/>
          </a:xfrm>
        </p:grpSpPr>
        <p:grpSp>
          <p:nvGrpSpPr>
            <p:cNvPr id="11" name="组合 10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15" name="矩形: 对角圆角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66187" y="4816287"/>
                <a:ext cx="2084975" cy="1447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Measures:​ Fluid and electrolyte replacement, maintaining blood pressure, and treating secondary infections.</a:t>
                </a:r>
                <a:endPara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249872" y="4293689"/>
              <a:ext cx="1286301" cy="460375"/>
              <a:chOff x="1236809" y="4226026"/>
              <a:chExt cx="1286301" cy="460375"/>
            </a:xfrm>
          </p:grpSpPr>
          <p:sp>
            <p:nvSpPr>
              <p:cNvPr id="13" name="矩形: 圆角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9636" y="4226026"/>
                <a:ext cx="121444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Supportive Care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17" name="组合 16"/>
          <p:cNvGrpSpPr/>
          <p:nvPr>
            <p:custDataLst>
              <p:tags r:id="rId12"/>
            </p:custDataLst>
          </p:nvPr>
        </p:nvGrpSpPr>
        <p:grpSpPr>
          <a:xfrm>
            <a:off x="6284918" y="3775166"/>
            <a:ext cx="2400572" cy="2502081"/>
            <a:chOff x="708388" y="3775166"/>
            <a:chExt cx="2400572" cy="2502081"/>
          </a:xfrm>
        </p:grpSpPr>
        <p:grpSp>
          <p:nvGrpSpPr>
            <p:cNvPr id="18" name="组合 17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22" name="矩形: 对角圆角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66187" y="4816287"/>
                <a:ext cx="2084975" cy="1260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Status:​ Ongoing clinical trials for new antiviral drugs and gene therapies.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249872" y="4277811"/>
              <a:ext cx="1286301" cy="645160"/>
              <a:chOff x="1236809" y="4210148"/>
              <a:chExt cx="1286301" cy="645160"/>
            </a:xfrm>
          </p:grpSpPr>
          <p:sp>
            <p:nvSpPr>
              <p:cNvPr id="20" name="矩形: 圆角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288051" y="4210148"/>
                <a:ext cx="121444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Experimental Treatments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>
            <p:custDataLst>
              <p:tags r:id="rId17"/>
            </p:custDataLst>
          </p:nvPr>
        </p:nvGrpSpPr>
        <p:grpSpPr>
          <a:xfrm>
            <a:off x="9073183" y="3775166"/>
            <a:ext cx="2400572" cy="2502081"/>
            <a:chOff x="708388" y="3775166"/>
            <a:chExt cx="2400572" cy="2502081"/>
          </a:xfrm>
        </p:grpSpPr>
        <p:grpSp>
          <p:nvGrpSpPr>
            <p:cNvPr id="25" name="组合 24"/>
            <p:cNvGrpSpPr/>
            <p:nvPr/>
          </p:nvGrpSpPr>
          <p:grpSpPr>
            <a:xfrm>
              <a:off x="708388" y="3775166"/>
              <a:ext cx="2400572" cy="2502081"/>
              <a:chOff x="695325" y="3775009"/>
              <a:chExt cx="2400572" cy="2606741"/>
            </a:xfrm>
          </p:grpSpPr>
          <p:sp>
            <p:nvSpPr>
              <p:cNvPr id="29" name="矩形: 对角圆角 2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5325" y="3775009"/>
                <a:ext cx="2400572" cy="2606741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866187" y="4816287"/>
                <a:ext cx="2084975" cy="1447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cs"/>
                  </a:rPr>
                  <a:t>Procedures:​ Intensive care support including mechanical ventilation and renal replacement therapy for severe cases.</a:t>
                </a:r>
                <a:endPara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249872" y="4325338"/>
              <a:ext cx="1286301" cy="385813"/>
              <a:chOff x="1236809" y="4257675"/>
              <a:chExt cx="1286301" cy="385813"/>
            </a:xfrm>
          </p:grpSpPr>
          <p:sp>
            <p:nvSpPr>
              <p:cNvPr id="27" name="矩形: 圆角 26"/>
              <p:cNvSpPr/>
              <p:nvPr>
                <p:custDataLst>
                  <p:tags r:id="rId20"/>
                </p:custDataLst>
              </p:nvPr>
            </p:nvSpPr>
            <p:spPr>
              <a:xfrm>
                <a:off x="1236809" y="4257675"/>
                <a:ext cx="1286301" cy="38581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14300" dist="127000" dir="2700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prstClr val="white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270271" y="4262879"/>
                <a:ext cx="1214440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Critical Care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</p:grpSp>
      <p:sp>
        <p:nvSpPr>
          <p:cNvPr id="31" name="佳佳PPT"/>
          <p:cNvSpPr txBox="1"/>
          <p:nvPr/>
        </p:nvSpPr>
        <p:spPr>
          <a:xfrm>
            <a:off x="879475" y="477520"/>
            <a:ext cx="10448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What Treatment Is Available?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3"/>
          <p:cNvSpPr txBox="1"/>
          <p:nvPr/>
        </p:nvSpPr>
        <p:spPr>
          <a:xfrm>
            <a:off x="707343" y="2306157"/>
            <a:ext cx="4887855" cy="5588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rPr>
              <a:t>Integrated Treatment and Management for High-Mortality Viruses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83243" y="1781006"/>
            <a:ext cx="30842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4 ways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675888" y="3413716"/>
            <a:ext cx="4950766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>
            <p:custDataLst>
              <p:tags r:id="rId1"/>
            </p:custDataLst>
          </p:nvPr>
        </p:nvSpPr>
        <p:spPr>
          <a:xfrm>
            <a:off x="684036" y="2110166"/>
            <a:ext cx="5671122" cy="4270111"/>
          </a:xfrm>
          <a:custGeom>
            <a:avLst/>
            <a:gdLst>
              <a:gd name="connsiteX0" fmla="*/ 0 w 5671122"/>
              <a:gd name="connsiteY0" fmla="*/ 0 h 4270111"/>
              <a:gd name="connsiteX1" fmla="*/ 5671122 w 5671122"/>
              <a:gd name="connsiteY1" fmla="*/ 0 h 4270111"/>
              <a:gd name="connsiteX2" fmla="*/ 4681526 w 5671122"/>
              <a:gd name="connsiteY2" fmla="*/ 4270111 h 4270111"/>
              <a:gd name="connsiteX3" fmla="*/ 0 w 5671122"/>
              <a:gd name="connsiteY3" fmla="*/ 4270111 h 42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1122" h="4270111">
                <a:moveTo>
                  <a:pt x="0" y="0"/>
                </a:moveTo>
                <a:lnTo>
                  <a:pt x="5671122" y="0"/>
                </a:lnTo>
                <a:lnTo>
                  <a:pt x="4681526" y="4270111"/>
                </a:lnTo>
                <a:lnTo>
                  <a:pt x="0" y="4270111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14300" dist="127000" dir="2700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cs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961605" y="2610691"/>
            <a:ext cx="4969510" cy="1626235"/>
            <a:chOff x="1047361" y="1831495"/>
            <a:chExt cx="4969510" cy="1626235"/>
          </a:xfrm>
        </p:grpSpPr>
        <p:grpSp>
          <p:nvGrpSpPr>
            <p:cNvPr id="4" name="组合 3"/>
            <p:cNvGrpSpPr/>
            <p:nvPr/>
          </p:nvGrpSpPr>
          <p:grpSpPr>
            <a:xfrm>
              <a:off x="1149966" y="1831495"/>
              <a:ext cx="1286301" cy="385813"/>
              <a:chOff x="1158502" y="4202517"/>
              <a:chExt cx="1286301" cy="385813"/>
            </a:xfrm>
          </p:grpSpPr>
          <p:sp>
            <p:nvSpPr>
              <p:cNvPr id="6" name="矩形: 圆角 5"/>
              <p:cNvSpPr/>
              <p:nvPr>
                <p:custDataLst>
                  <p:tags r:id="rId3"/>
                </p:custDataLst>
              </p:nvPr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191964" y="4207721"/>
                <a:ext cx="121444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Outlook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047361" y="2260755"/>
              <a:ext cx="4969510" cy="119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Early Treatment Improves Survival:​ Timely intervention significantly increases the chances of survival.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Mortality Data: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Zaire Strain:​ Very high fatality rate, approximately 90%.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Bundibugyo Strain:​ Relatively lower fatality rate, around 30-50%.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961340" y="4502646"/>
            <a:ext cx="4606942" cy="1812248"/>
            <a:chOff x="1047096" y="1831495"/>
            <a:chExt cx="4606942" cy="1812248"/>
          </a:xfrm>
        </p:grpSpPr>
        <p:grpSp>
          <p:nvGrpSpPr>
            <p:cNvPr id="9" name="组合 8"/>
            <p:cNvGrpSpPr/>
            <p:nvPr/>
          </p:nvGrpSpPr>
          <p:grpSpPr>
            <a:xfrm>
              <a:off x="1047096" y="1831495"/>
              <a:ext cx="1551940" cy="385813"/>
              <a:chOff x="1055632" y="4202517"/>
              <a:chExt cx="1551940" cy="385813"/>
            </a:xfrm>
          </p:grpSpPr>
          <p:sp>
            <p:nvSpPr>
              <p:cNvPr id="11" name="矩形: 圆角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1158502" y="4202517"/>
                <a:ext cx="1286301" cy="38581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82600" sx="103000" sy="103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汉仪中黑S" panose="00020600040101010101" pitchFamily="18" charset="-122"/>
                  <a:ea typeface="汉仪中黑S" panose="00020600040101010101" pitchFamily="18" charset="-122"/>
                  <a:cs typeface="+mn-cs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055632" y="4207597"/>
                <a:ext cx="155194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rPr>
                  <a:t>Syndrome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047361" y="2260713"/>
              <a:ext cx="4606677" cy="138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Protracted Recovery:​ Complete recovery may take several months.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Common Sequelae:​ Survivors often experience joint pain, vision impairment, hearing difficulties, and chronic fatigue.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</p:grp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1097672" y="4198450"/>
            <a:ext cx="4191848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>
            <p:custDataLst>
              <p:tags r:id="rId11"/>
            </p:custDataLst>
          </p:nvPr>
        </p:nvGrpSpPr>
        <p:grpSpPr>
          <a:xfrm>
            <a:off x="5821097" y="1644864"/>
            <a:ext cx="5675578" cy="4270111"/>
            <a:chOff x="5837756" y="1587820"/>
            <a:chExt cx="5675578" cy="4270111"/>
          </a:xfrm>
        </p:grpSpPr>
        <p:sp>
          <p:nvSpPr>
            <p:cNvPr id="15" name="任意多边形: 形状 14"/>
            <p:cNvSpPr/>
            <p:nvPr>
              <p:custDataLst>
                <p:tags r:id="rId12"/>
              </p:custDataLst>
            </p:nvPr>
          </p:nvSpPr>
          <p:spPr>
            <a:xfrm flipH="1" flipV="1">
              <a:off x="5837756" y="1587820"/>
              <a:ext cx="5675578" cy="4270111"/>
            </a:xfrm>
            <a:custGeom>
              <a:avLst/>
              <a:gdLst>
                <a:gd name="connsiteX0" fmla="*/ 4685982 w 5675578"/>
                <a:gd name="connsiteY0" fmla="*/ 4270111 h 4270111"/>
                <a:gd name="connsiteX1" fmla="*/ 0 w 5675578"/>
                <a:gd name="connsiteY1" fmla="*/ 4270111 h 4270111"/>
                <a:gd name="connsiteX2" fmla="*/ 0 w 5675578"/>
                <a:gd name="connsiteY2" fmla="*/ 0 h 4270111"/>
                <a:gd name="connsiteX3" fmla="*/ 5675578 w 5675578"/>
                <a:gd name="connsiteY3" fmla="*/ 0 h 427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75578" h="4270111">
                  <a:moveTo>
                    <a:pt x="4685982" y="4270111"/>
                  </a:moveTo>
                  <a:lnTo>
                    <a:pt x="0" y="4270111"/>
                  </a:lnTo>
                  <a:lnTo>
                    <a:pt x="0" y="0"/>
                  </a:lnTo>
                  <a:lnTo>
                    <a:pt x="56755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82600" sx="103000" sy="103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6" name="矩形: 圆角 15"/>
            <p:cNvSpPr/>
            <p:nvPr>
              <p:custDataLst>
                <p:tags r:id="rId13"/>
              </p:custDataLst>
            </p:nvPr>
          </p:nvSpPr>
          <p:spPr>
            <a:xfrm>
              <a:off x="6893192" y="2258770"/>
              <a:ext cx="1286301" cy="38581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6926654" y="2263974"/>
              <a:ext cx="121444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Impact</a:t>
              </a: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6790587" y="2687988"/>
              <a:ext cx="4606677" cy="119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Sites of Viral Persistence:​ The virus may persist in immunologically privileged sites (e.g., eyes, testes, brain).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Mental Health Challenges:​ Survivors frequently face depression, anxiety, and psychological stress from social stigma.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19" name="矩形: 圆角 18"/>
            <p:cNvSpPr/>
            <p:nvPr>
              <p:custDataLst>
                <p:tags r:id="rId16"/>
              </p:custDataLst>
            </p:nvPr>
          </p:nvSpPr>
          <p:spPr>
            <a:xfrm>
              <a:off x="6893192" y="4150725"/>
              <a:ext cx="1286301" cy="38581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14300" dist="127000" dir="2700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6790256" y="4155760"/>
              <a:ext cx="149860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Conclusion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6790587" y="4579943"/>
              <a:ext cx="4606677" cy="112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Current Outlook:​ Survival rates are gradually improving with advances in treatments and vaccines.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cs"/>
                </a:rPr>
                <a:t>Core Strategy:​ Prevention remains the most effective approach.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cs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19"/>
              </p:custDataLst>
            </p:nvPr>
          </p:nvCxnSpPr>
          <p:spPr>
            <a:xfrm>
              <a:off x="6926654" y="3846529"/>
              <a:ext cx="4191848" cy="0"/>
            </a:xfrm>
            <a:prstGeom prst="line">
              <a:avLst/>
            </a:prstGeom>
            <a:ln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佳佳PPT"/>
          <p:cNvSpPr txBox="1"/>
          <p:nvPr/>
        </p:nvSpPr>
        <p:spPr>
          <a:xfrm>
            <a:off x="1704340" y="477520"/>
            <a:ext cx="8783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What Is Your Prognosis for the Future?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673524" y="1145894"/>
            <a:ext cx="844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>
            <p:custDataLst>
              <p:tags r:id="rId20"/>
            </p:custDataLst>
          </p:nvPr>
        </p:nvGrpSpPr>
        <p:grpSpPr>
          <a:xfrm>
            <a:off x="10488971" y="6125007"/>
            <a:ext cx="1007704" cy="255270"/>
            <a:chOff x="9830828" y="6140957"/>
            <a:chExt cx="1111048" cy="281449"/>
          </a:xfrm>
        </p:grpSpPr>
        <p:sp>
          <p:nvSpPr>
            <p:cNvPr id="26" name="任意多边形: 形状 25"/>
            <p:cNvSpPr/>
            <p:nvPr>
              <p:custDataLst>
                <p:tags r:id="rId21"/>
              </p:custDataLst>
            </p:nvPr>
          </p:nvSpPr>
          <p:spPr>
            <a:xfrm>
              <a:off x="983082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/>
            <p:cNvSpPr/>
            <p:nvPr>
              <p:custDataLst>
                <p:tags r:id="rId22"/>
              </p:custDataLst>
            </p:nvPr>
          </p:nvSpPr>
          <p:spPr>
            <a:xfrm>
              <a:off x="10115363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>
              <p:custDataLst>
                <p:tags r:id="rId23"/>
              </p:custDataLst>
            </p:nvPr>
          </p:nvSpPr>
          <p:spPr>
            <a:xfrm>
              <a:off x="1039989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/>
            <p:cNvSpPr/>
            <p:nvPr>
              <p:custDataLst>
                <p:tags r:id="rId24"/>
              </p:custDataLst>
            </p:nvPr>
          </p:nvSpPr>
          <p:spPr>
            <a:xfrm>
              <a:off x="10684434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>
            <p:custDataLst>
              <p:tags r:id="rId25"/>
            </p:custDataLst>
          </p:nvPr>
        </p:nvGrpSpPr>
        <p:grpSpPr>
          <a:xfrm>
            <a:off x="697188" y="1644864"/>
            <a:ext cx="1007704" cy="255270"/>
            <a:chOff x="9830828" y="6140957"/>
            <a:chExt cx="1111048" cy="281449"/>
          </a:xfrm>
        </p:grpSpPr>
        <p:sp>
          <p:nvSpPr>
            <p:cNvPr id="31" name="任意多边形: 形状 30"/>
            <p:cNvSpPr/>
            <p:nvPr>
              <p:custDataLst>
                <p:tags r:id="rId26"/>
              </p:custDataLst>
            </p:nvPr>
          </p:nvSpPr>
          <p:spPr>
            <a:xfrm>
              <a:off x="983082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2" name="任意多边形: 形状 31"/>
            <p:cNvSpPr/>
            <p:nvPr>
              <p:custDataLst>
                <p:tags r:id="rId27"/>
              </p:custDataLst>
            </p:nvPr>
          </p:nvSpPr>
          <p:spPr>
            <a:xfrm>
              <a:off x="10115363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3" name="任意多边形: 形状 32"/>
            <p:cNvSpPr/>
            <p:nvPr>
              <p:custDataLst>
                <p:tags r:id="rId28"/>
              </p:custDataLst>
            </p:nvPr>
          </p:nvSpPr>
          <p:spPr>
            <a:xfrm>
              <a:off x="10399898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/>
            <p:cNvSpPr/>
            <p:nvPr>
              <p:custDataLst>
                <p:tags r:id="rId29"/>
              </p:custDataLst>
            </p:nvPr>
          </p:nvSpPr>
          <p:spPr>
            <a:xfrm>
              <a:off x="10684434" y="6140957"/>
              <a:ext cx="257442" cy="281449"/>
            </a:xfrm>
            <a:custGeom>
              <a:avLst/>
              <a:gdLst>
                <a:gd name="connsiteX0" fmla="*/ 66886 w 257442"/>
                <a:gd name="connsiteY0" fmla="*/ 0 h 281449"/>
                <a:gd name="connsiteX1" fmla="*/ 257442 w 257442"/>
                <a:gd name="connsiteY1" fmla="*/ 0 h 281449"/>
                <a:gd name="connsiteX2" fmla="*/ 190555 w 257442"/>
                <a:gd name="connsiteY2" fmla="*/ 281449 h 281449"/>
                <a:gd name="connsiteX3" fmla="*/ 0 w 257442"/>
                <a:gd name="connsiteY3" fmla="*/ 281449 h 28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442" h="281449">
                  <a:moveTo>
                    <a:pt x="66886" y="0"/>
                  </a:moveTo>
                  <a:lnTo>
                    <a:pt x="257442" y="0"/>
                  </a:lnTo>
                  <a:lnTo>
                    <a:pt x="190555" y="281449"/>
                  </a:lnTo>
                  <a:lnTo>
                    <a:pt x="0" y="28144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DIAGRAM_VIRTUALLY_FRAME" val="{&quot;height&quot;:364.58062992125986,&quot;left&quot;:53.52803149606298,&quot;top&quot;:130.275905511811,&quot;width&quot;:506.4007874015748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4_3*m_h_i*1_1_3"/>
  <p:tag name="KSO_WM_TEMPLATE_CATEGORY" val="diagram"/>
  <p:tag name="KSO_WM_TEMPLATE_INDEX" val="20201454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64.58062992125986,&quot;left&quot;:55.428031496062985,&quot;top&quot;:130.275905511811,&quot;width&quot;:504.50078740157477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4*n_h_h_i*1_2_1_2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4*n_h_h_a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28677_4*n_h_h_i*1_2_1_3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8677_4*n_h_h_f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DIAGRAM_VIRTUALLY_FRAME" val="{&quot;height&quot;:364.58062992125986,&quot;left&quot;:53.52803149606298,&quot;top&quot;:130.275905511811,&quot;width&quot;:506.4007874015748}"/>
</p:tagLst>
</file>

<file path=ppt/tags/tag17.xml><?xml version="1.0" encoding="utf-8"?>
<p:tagLst xmlns:p="http://schemas.openxmlformats.org/presentationml/2006/main">
  <p:tag name="KSO_WM_DIAGRAM_VIRTUALLY_FRAME" val="{&quot;height&quot;:364.58062992125986,&quot;left&quot;:53.52803149606298,&quot;top&quot;:130.275905511811,&quot;width&quot;:506.4007874015748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4_3*m_h_i*1_1_3"/>
  <p:tag name="KSO_WM_TEMPLATE_CATEGORY" val="diagram"/>
  <p:tag name="KSO_WM_TEMPLATE_INDEX" val="20201454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64.58062992125986,&quot;left&quot;:55.428031496062985,&quot;top&quot;:130.275905511811,&quot;width&quot;:504.50078740157477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4*n_h_h_i*1_2_1_2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4*n_h_h_a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28677_4*n_h_h_i*1_2_1_3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8677_4*n_h_h_f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DIAGRAM_VIRTUALLY_FRAME" val="{&quot;height&quot;:364.58062992125986,&quot;left&quot;:53.52803149606298,&quot;top&quot;:130.275905511811,&quot;width&quot;:506.4007874015748}"/>
</p:tagLst>
</file>

<file path=ppt/tags/tag23.xml><?xml version="1.0" encoding="utf-8"?>
<p:tagLst xmlns:p="http://schemas.openxmlformats.org/presentationml/2006/main">
  <p:tag name="KSO_WM_DIAGRAM_VIRTUALLY_FRAME" val="{&quot;height&quot;:364.58062992125986,&quot;left&quot;:53.52803149606298,&quot;top&quot;:130.275905511811,&quot;width&quot;:506.4007874015748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54_3*m_h_i*1_1_3"/>
  <p:tag name="KSO_WM_TEMPLATE_CATEGORY" val="diagram"/>
  <p:tag name="KSO_WM_TEMPLATE_INDEX" val="20201454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DIAGRAM_VIRTUALLY_FRAME" val="{&quot;height&quot;:364.58062992125986,&quot;left&quot;:55.428031496062985,&quot;top&quot;:130.275905511811,&quot;width&quot;:504.50078740157477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28677_4*n_h_h_i*1_2_1_2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28677_4*n_h_h_a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28677_4*n_h_h_i*1_2_1_3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4.58062992125986,&quot;left&quot;:53.52803149606298,&quot;top&quot;:130.275905511811,&quot;width&quot;:506.4007874015748}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28677_4*n_h_h_f*1_2_1_1"/>
  <p:tag name="KSO_WM_TEMPLATE_CATEGORY" val="diagram"/>
  <p:tag name="KSO_WM_TEMPLATE_INDEX" val="20228677"/>
  <p:tag name="KSO_WM_UNIT_LAYERLEVEL" val="1_1_1_1"/>
  <p:tag name="KSO_WM_TAG_VERSION" val="1.0"/>
  <p:tag name="KSO_WM_BEAUTIFY_FLAG" val="#wm#"/>
  <p:tag name="KSO_WM_DIAGRAM_VIRTUALLY_FRAME" val="{&quot;height&quot;:364.58062992125986,&quot;left&quot;:53.52803149606298,&quot;top&quot;:130.275905511811,&quot;width&quot;:506.4007874015748}"/>
</p:tagLst>
</file>

<file path=ppt/tags/tag29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30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1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2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3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4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5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6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7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8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39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40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1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2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3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4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5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6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7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8.xml><?xml version="1.0" encoding="utf-8"?>
<p:tagLst xmlns:p="http://schemas.openxmlformats.org/presentationml/2006/main">
  <p:tag name="KSO_WM_DIAGRAM_VIRTUALLY_FRAME" val="{&quot;height&quot;:217.9485103377659,&quot;left&quot;:55.77858267716535,&quot;top&quot;:297.2571653543307,&quot;width&quot;:847.6666929133859}"/>
</p:tagLst>
</file>

<file path=ppt/tags/tag49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50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1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2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3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4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5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6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7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8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59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.xml><?xml version="1.0" encoding="utf-8"?>
<p:tagLst xmlns:p="http://schemas.openxmlformats.org/presentationml/2006/main">
  <p:tag name="KSO_WM_DIAGRAM_VIRTUALLY_FRAME" val="{&quot;height&quot;:57.851968503936995,&quot;left&quot;:254.30771653543306,&quot;top&quot;:399.82984251968503,&quot;width&quot;:449.4961417322835}"/>
</p:tagLst>
</file>

<file path=ppt/tags/tag60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1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2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3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4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5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6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7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8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69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0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1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2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3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4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5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6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77.xml><?xml version="1.0" encoding="utf-8"?>
<p:tagLst xmlns:p="http://schemas.openxmlformats.org/presentationml/2006/main">
  <p:tag name="KSO_WM_DIAGRAM_VIRTUALLY_FRAME" val="{&quot;height&quot;:388.06889763779526,&quot;left&quot;:49.56110236220472,&quot;top&quot;:129.5168503937008,&quot;width&quot;:855.6888976377953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83_4*l_h_i*1_1_2"/>
  <p:tag name="KSO_WM_TEMPLATE_CATEGORY" val="diagram"/>
  <p:tag name="KSO_WM_TEMPLATE_INDEX" val="202279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自定义 2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8B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字体">
      <a:majorFont>
        <a:latin typeface="思源黑体 CN Regular"/>
        <a:ea typeface="思源宋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2323</Words>
  <Application>WPS 演示</Application>
  <PresentationFormat>宽屏</PresentationFormat>
  <Paragraphs>98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6" baseType="lpstr">
      <vt:lpstr>Arial</vt:lpstr>
      <vt:lpstr>宋体</vt:lpstr>
      <vt:lpstr>Wingdings</vt:lpstr>
      <vt:lpstr>思源黑体 CN Regular</vt:lpstr>
      <vt:lpstr>思源宋体 CN Heavy</vt:lpstr>
      <vt:lpstr>等线</vt:lpstr>
      <vt:lpstr>汉仪中黑S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佳佳PPT</dc:creator>
  <cp:lastModifiedBy>屑の抽代</cp:lastModifiedBy>
  <cp:revision>54</cp:revision>
  <dcterms:created xsi:type="dcterms:W3CDTF">2022-01-23T06:40:00Z</dcterms:created>
  <dcterms:modified xsi:type="dcterms:W3CDTF">2026-05-17T16:40:05Z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KSOTemplateUUID">
    <vt:lpwstr>v1.0_mb_6w5ykjWopm27CBJ2fXOnfg==</vt:lpwstr>
  </property>
  <property fmtid="{D5CDD505-2E9C-101B-9397-08002B2CF9AE}" pid="4" name="ICV">
    <vt:lpwstr>4A48BBD1D6104F8B9352BCB87DA3C31C_11</vt:lpwstr>
  </property>
</Properties>
</file>