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4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1"/>
  </p:handoutMasterIdLst>
  <p:sldIdLst>
    <p:sldId id="11089437" r:id="rId3"/>
    <p:sldId id="11089460" r:id="rId4"/>
    <p:sldId id="11089520" r:id="rId6"/>
    <p:sldId id="11089395" r:id="rId7"/>
    <p:sldId id="11089522" r:id="rId8"/>
    <p:sldId id="11089534" r:id="rId9"/>
    <p:sldId id="11089521" r:id="rId10"/>
    <p:sldId id="11089523" r:id="rId11"/>
    <p:sldId id="11089524" r:id="rId12"/>
    <p:sldId id="11089525" r:id="rId13"/>
    <p:sldId id="11089526" r:id="rId14"/>
    <p:sldId id="11089527" r:id="rId15"/>
    <p:sldId id="11089528" r:id="rId16"/>
    <p:sldId id="11089529" r:id="rId17"/>
    <p:sldId id="11089530" r:id="rId18"/>
    <p:sldId id="11089532" r:id="rId19"/>
    <p:sldId id="11089535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32608363" name="如愿" initials="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C4C"/>
    <a:srgbClr val="6B8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2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4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F9BB1-1A08-4007-84C1-15927612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B120-9544-4758-A9E0-F3CADB3678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5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直接连接符 17"/>
          <p:cNvCxnSpPr/>
          <p:nvPr/>
        </p:nvCxnSpPr>
        <p:spPr>
          <a:xfrm>
            <a:off x="2565187" y="2452785"/>
            <a:ext cx="7061200" cy="0"/>
          </a:xfrm>
          <a:prstGeom prst="line">
            <a:avLst/>
          </a:prstGeom>
          <a:ln w="19050">
            <a:solidFill>
              <a:srgbClr val="6D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565187" y="4635496"/>
            <a:ext cx="7061200" cy="0"/>
          </a:xfrm>
          <a:prstGeom prst="line">
            <a:avLst/>
          </a:prstGeom>
          <a:ln w="19050">
            <a:solidFill>
              <a:srgbClr val="6D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729740" y="2525395"/>
            <a:ext cx="8932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Genetic articles</a:t>
            </a:r>
            <a:endParaRPr lang="en-US" altLang="zh-CN" sz="4400" dirty="0">
              <a:solidFill>
                <a:schemeClr val="accent6">
                  <a:lumMod val="50000"/>
                </a:schemeClr>
              </a:solidFill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3132455" y="4806950"/>
            <a:ext cx="5926455" cy="609600"/>
          </a:xfrm>
          <a:prstGeom prst="roundRect">
            <a:avLst/>
          </a:prstGeom>
          <a:solidFill>
            <a:srgbClr val="6B8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By </a:t>
            </a:r>
            <a:r>
              <a:rPr lang="en-US" altLang="en-GB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Coco</a:t>
            </a:r>
            <a:endParaRPr lang="en-US" altLang="en-GB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635" y="0"/>
            <a:ext cx="12192000" cy="6858000"/>
            <a:chOff x="0" y="0"/>
            <a:chExt cx="12192000" cy="6858000"/>
          </a:xfrm>
        </p:grpSpPr>
        <p:sp>
          <p:nvSpPr>
            <p:cNvPr id="25" name="矩形 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-1270" y="-635"/>
            <a:ext cx="12192000" cy="6858000"/>
            <a:chOff x="0" y="0"/>
            <a:chExt cx="12192000" cy="6858000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文本框 31"/>
          <p:cNvSpPr txBox="1"/>
          <p:nvPr/>
        </p:nvSpPr>
        <p:spPr>
          <a:xfrm>
            <a:off x="735965" y="-635"/>
            <a:ext cx="7188200" cy="737235"/>
          </a:xfrm>
          <a:prstGeom prst="rect">
            <a:avLst/>
          </a:prstGeom>
          <a:solidFill>
            <a:srgbClr val="6B8E3E"/>
          </a:solidFill>
          <a:effectLst/>
        </p:spPr>
        <p:txBody>
          <a:bodyPr wrap="square" rtlCol="0">
            <a:no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Sex-Linked Genetics</a:t>
            </a:r>
            <a:endParaRPr lang="en-US" altLang="zh-CN" sz="3600" b="1" dirty="0">
              <a:solidFill>
                <a:schemeClr val="bg1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8" name="图片 17" descr="上课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635" y="0"/>
            <a:ext cx="736600" cy="736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6600" y="902970"/>
            <a:ext cx="7187565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 dirty="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When Genes Have a Gender Bias</a:t>
            </a:r>
            <a:endParaRPr lang="en-US" altLang="zh-CN" sz="2400" b="1" dirty="0">
              <a:solidFill>
                <a:srgbClr val="C00000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736600" y="2351405"/>
            <a:ext cx="4049395" cy="3969385"/>
          </a:xfrm>
          <a:prstGeom prst="rect">
            <a:avLst/>
          </a:prstGeom>
          <a:noFill/>
          <a:ln w="19050">
            <a:solidFill>
              <a:srgbClr val="6B8E3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83615" y="2656205"/>
            <a:ext cx="3467735" cy="331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Unlike traits on autosomes (non-sex chromosomes), sex-linked traits are controlled by genes located specifically on the sex chromosomes​ (X or Y).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735965" y="1657985"/>
            <a:ext cx="4050030" cy="403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rPr>
              <a:t>Location, Location, Location</a:t>
            </a:r>
            <a:endParaRPr lang="en-US" altLang="zh-CN" sz="2400" b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3" name="Google Shape;96;p1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465185" y="3141345"/>
            <a:ext cx="3006090" cy="29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27115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2645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7" grpId="0" bldLvl="0" animBg="1"/>
      <p:bldP spid="37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矩形 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-635" y="-635"/>
            <a:ext cx="12192000" cy="6858000"/>
            <a:chOff x="0" y="0"/>
            <a:chExt cx="12192000" cy="6858000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文本框 31"/>
          <p:cNvSpPr txBox="1"/>
          <p:nvPr/>
        </p:nvSpPr>
        <p:spPr>
          <a:xfrm>
            <a:off x="736600" y="-635"/>
            <a:ext cx="7188200" cy="737235"/>
          </a:xfrm>
          <a:prstGeom prst="rect">
            <a:avLst/>
          </a:prstGeom>
          <a:solidFill>
            <a:srgbClr val="6B8E3E"/>
          </a:solidFill>
          <a:effectLst/>
        </p:spPr>
        <p:txBody>
          <a:bodyPr wrap="square" rtlCol="0">
            <a:no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Sex-Linked Genetics</a:t>
            </a:r>
            <a:endParaRPr lang="en-US" altLang="zh-CN" sz="3600" b="1" dirty="0">
              <a:solidFill>
                <a:schemeClr val="bg1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8" name="图片 17" descr="上课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736600" cy="736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7235" y="902970"/>
            <a:ext cx="7187565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 dirty="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When Genes Have a Gender Bias</a:t>
            </a:r>
            <a:endParaRPr lang="en-US" altLang="zh-CN" sz="2400" b="1">
              <a:solidFill>
                <a:srgbClr val="C0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737235" y="2351405"/>
            <a:ext cx="4049395" cy="3969385"/>
          </a:xfrm>
          <a:prstGeom prst="rect">
            <a:avLst/>
          </a:prstGeom>
          <a:noFill/>
          <a:ln w="19050">
            <a:solidFill>
              <a:srgbClr val="6B8E3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984250" y="2656205"/>
            <a:ext cx="3467735" cy="331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Because males have only one X chromosome (inherited from their mother), they are more likely to express recessive traits.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This creates a pattern where a mother can pass a trait to her son (who then shows it), creating a "crisscross" pattern in pedigrees.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6391910" y="2351405"/>
            <a:ext cx="4049395" cy="3969385"/>
          </a:xfrm>
          <a:prstGeom prst="rect">
            <a:avLst/>
          </a:prstGeom>
          <a:noFill/>
          <a:ln w="19050">
            <a:solidFill>
              <a:srgbClr val="6B8E3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682740" y="2656205"/>
            <a:ext cx="3467735" cy="331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We use standardized symbols in pedigrees: Squares represent males, and circles represent females.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6600" y="1657985"/>
            <a:ext cx="9705340" cy="407670"/>
            <a:chOff x="1160" y="2611"/>
            <a:chExt cx="15284" cy="642"/>
          </a:xfrm>
        </p:grpSpPr>
        <p:sp>
          <p:nvSpPr>
            <p:cNvPr id="20" name="矩形 19"/>
            <p:cNvSpPr/>
            <p:nvPr>
              <p:custDataLst>
                <p:tags r:id="rId7"/>
              </p:custDataLst>
            </p:nvPr>
          </p:nvSpPr>
          <p:spPr>
            <a:xfrm>
              <a:off x="1160" y="2611"/>
              <a:ext cx="6377" cy="5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Crisscross Inheritance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>
              <a:off x="10066" y="2611"/>
              <a:ext cx="6378" cy="6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Visual Representation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27152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5843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7" grpId="0" bldLvl="0" animBg="1"/>
      <p:bldP spid="37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-127000" y="0"/>
            <a:ext cx="12192000" cy="6858000"/>
            <a:chOff x="0" y="0"/>
            <a:chExt cx="12192000" cy="6858000"/>
          </a:xfrm>
        </p:grpSpPr>
        <p:sp>
          <p:nvSpPr>
            <p:cNvPr id="36" name="矩形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" name="直接连接符 25"/>
          <p:cNvCxnSpPr/>
          <p:nvPr/>
        </p:nvCxnSpPr>
        <p:spPr>
          <a:xfrm>
            <a:off x="6296781" y="1379572"/>
            <a:ext cx="5192023" cy="0"/>
          </a:xfrm>
          <a:prstGeom prst="line">
            <a:avLst/>
          </a:prstGeom>
          <a:ln w="38100">
            <a:solidFill>
              <a:srgbClr val="6D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6"/>
          <p:cNvSpPr txBox="1"/>
          <p:nvPr/>
        </p:nvSpPr>
        <p:spPr>
          <a:xfrm>
            <a:off x="6096000" y="349250"/>
            <a:ext cx="5539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6B8E3E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Case Studies: </a:t>
            </a:r>
            <a:endParaRPr lang="en-US" altLang="zh-CN" sz="2800" b="1" dirty="0">
              <a:solidFill>
                <a:srgbClr val="6B8E3E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  <a:p>
            <a:pPr algn="l"/>
            <a:r>
              <a:rPr lang="en-US" altLang="zh-CN" sz="2800" b="1" dirty="0">
                <a:solidFill>
                  <a:srgbClr val="6B8E3E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Fruit Flies and Human Visio</a:t>
            </a:r>
            <a:endParaRPr lang="en-US" altLang="zh-CN" sz="2800" b="1" dirty="0">
              <a:solidFill>
                <a:srgbClr val="6B8E3E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1065" y="2312035"/>
            <a:ext cx="2832100" cy="4258945"/>
            <a:chOff x="1419" y="3641"/>
            <a:chExt cx="4460" cy="6707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419" y="4702"/>
              <a:ext cx="4461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Scientist Thomas Hunt Morgan discovered the first sex-linked trait in fruit flies: white eyes.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He found that only male flies​ had white eyes when he crossed red-eyed parents. This was because the gene for eye color resides on the X chromosome.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419" y="3641"/>
              <a:ext cx="4453" cy="6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The "Fruit Fly" Experiment</a:t>
              </a:r>
              <a:endParaRPr lang="en-US" altLang="zh-CN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96080" y="2312035"/>
            <a:ext cx="3300730" cy="4258945"/>
            <a:chOff x="6608" y="3641"/>
            <a:chExt cx="5198" cy="6707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7396" y="4702"/>
              <a:ext cx="4411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Just like the flies, human red-green color blindness is much more common in males (8%)​ than females (1%).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Why? Males only need one​ recessive allele to be colorblind, whereas females need two.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5"/>
              </p:custDataLst>
            </p:nvPr>
          </p:nvCxnSpPr>
          <p:spPr>
            <a:xfrm>
              <a:off x="6608" y="3832"/>
              <a:ext cx="4" cy="5886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7404" y="3641"/>
              <a:ext cx="4393" cy="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5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Human Example: Color Blindness</a:t>
              </a:r>
              <a:endParaRPr lang="en-US" altLang="zh-CN" sz="15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94015" y="2311400"/>
            <a:ext cx="3297555" cy="4259580"/>
            <a:chOff x="12589" y="3640"/>
            <a:chExt cx="5193" cy="6708"/>
          </a:xfrm>
        </p:grpSpPr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13390" y="4702"/>
              <a:ext cx="4393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Understanding these patterns is crucial for predicting the risk of passing on genetic disorders like hemophilia or Duchenne muscular dystrophy.</a:t>
              </a:r>
              <a:endParaRPr kumimoji="1"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8"/>
              </p:custDataLst>
            </p:nvPr>
          </p:nvCxnSpPr>
          <p:spPr>
            <a:xfrm flipH="1">
              <a:off x="12589" y="3832"/>
              <a:ext cx="5" cy="5863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13390" y="3640"/>
              <a:ext cx="4393" cy="6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Genetic Counseling</a:t>
              </a:r>
              <a:endParaRPr lang="en-US" altLang="zh-CN" sz="20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005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3498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457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9074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900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6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793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6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907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270" y="177800"/>
            <a:ext cx="12192000" cy="6858000"/>
            <a:chOff x="0" y="0"/>
            <a:chExt cx="12192000" cy="6858000"/>
          </a:xfrm>
        </p:grpSpPr>
        <p:sp>
          <p:nvSpPr>
            <p:cNvPr id="25" name="矩形 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-1905" y="177165"/>
            <a:ext cx="12192000" cy="6858000"/>
            <a:chOff x="0" y="0"/>
            <a:chExt cx="12192000" cy="6858000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文本框 31"/>
          <p:cNvSpPr txBox="1"/>
          <p:nvPr/>
        </p:nvSpPr>
        <p:spPr>
          <a:xfrm>
            <a:off x="735330" y="177165"/>
            <a:ext cx="7188200" cy="737235"/>
          </a:xfrm>
          <a:prstGeom prst="rect">
            <a:avLst/>
          </a:prstGeom>
          <a:solidFill>
            <a:srgbClr val="6B8E3E"/>
          </a:solidFill>
          <a:effectLst/>
        </p:spPr>
        <p:txBody>
          <a:bodyPr wrap="square" rtlCol="0">
            <a:no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Recessive Disorders</a:t>
            </a:r>
            <a:endParaRPr lang="en-US" altLang="zh-CN" sz="3600" b="1" dirty="0">
              <a:solidFill>
                <a:schemeClr val="bg1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8" name="图片 17" descr="上课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270" y="177800"/>
            <a:ext cx="736600" cy="736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5965" y="1080770"/>
            <a:ext cx="4048760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Genetics 101</a:t>
            </a:r>
            <a:endParaRPr lang="en-US" altLang="zh-CN" sz="2400" b="1" dirty="0">
              <a:solidFill>
                <a:srgbClr val="C00000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735965" y="2529205"/>
            <a:ext cx="4049395" cy="3969385"/>
          </a:xfrm>
          <a:prstGeom prst="rect">
            <a:avLst/>
          </a:prstGeom>
          <a:noFill/>
          <a:ln w="19050">
            <a:solidFill>
              <a:srgbClr val="6B8E3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82980" y="2834005"/>
            <a:ext cx="3467735" cy="331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Recessive traits often "hide" in carriers. If two carriers (heterozygous) have a child, there is a 25% (1/4) chance​ the child will express the disorder.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This is visualized using a simple Punnett square (e.g., attached earlobes vs. free earlobes).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735330" y="1835785"/>
            <a:ext cx="2789711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rPr>
              <a:t>The "One in Four" Rule</a:t>
            </a:r>
            <a:endParaRPr lang="en-US" altLang="zh-CN" sz="2000" b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462395" y="2529205"/>
            <a:ext cx="5105400" cy="3065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29675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1747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7" grpId="0" bldLvl="0" animBg="1"/>
      <p:bldP spid="37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矩形 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-635" y="-635"/>
            <a:ext cx="12192000" cy="6858000"/>
            <a:chOff x="0" y="0"/>
            <a:chExt cx="12192000" cy="6858000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文本框 31"/>
          <p:cNvSpPr txBox="1"/>
          <p:nvPr/>
        </p:nvSpPr>
        <p:spPr>
          <a:xfrm>
            <a:off x="736600" y="-635"/>
            <a:ext cx="7188200" cy="737235"/>
          </a:xfrm>
          <a:prstGeom prst="rect">
            <a:avLst/>
          </a:prstGeom>
          <a:solidFill>
            <a:srgbClr val="6B8E3E"/>
          </a:solidFill>
          <a:effectLst/>
        </p:spPr>
        <p:txBody>
          <a:bodyPr wrap="square" rtlCol="0">
            <a:no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Recessive Disorders</a:t>
            </a:r>
            <a:endParaRPr lang="en-US" altLang="zh-CN" sz="3600" b="1" dirty="0">
              <a:solidFill>
                <a:schemeClr val="bg1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8" name="图片 17" descr="上课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736600" cy="736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7235" y="902970"/>
            <a:ext cx="4050030" cy="4425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Genetics 101</a:t>
            </a:r>
            <a:endParaRPr lang="en-US" altLang="zh-CN" sz="2400" b="1">
              <a:solidFill>
                <a:srgbClr val="C0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737235" y="2351405"/>
            <a:ext cx="4049395" cy="3969385"/>
          </a:xfrm>
          <a:prstGeom prst="rect">
            <a:avLst/>
          </a:prstGeom>
          <a:noFill/>
          <a:ln w="19050">
            <a:solidFill>
              <a:srgbClr val="6B8E3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984250" y="2656205"/>
            <a:ext cx="3467735" cy="331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An individual can carry a mutated gene without showing symptoms.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For the trait to appear, the individual must inherit two copies​ of the recessive allele (homozygous recessive).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6391910" y="2351405"/>
            <a:ext cx="4049395" cy="3969385"/>
          </a:xfrm>
          <a:prstGeom prst="rect">
            <a:avLst/>
          </a:prstGeom>
          <a:noFill/>
          <a:ln w="19050">
            <a:solidFill>
              <a:srgbClr val="6B8E3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682740" y="2656205"/>
            <a:ext cx="3467735" cy="331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Many physical traits follow this simple dominant/recessive pattern (e.g., earlobe attachment, tongue rolling, hitchhiker's thumb).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6600" y="1657985"/>
            <a:ext cx="9704070" cy="407670"/>
            <a:chOff x="1160" y="2611"/>
            <a:chExt cx="15282" cy="642"/>
          </a:xfrm>
        </p:grpSpPr>
        <p:sp>
          <p:nvSpPr>
            <p:cNvPr id="20" name="矩形 19"/>
            <p:cNvSpPr/>
            <p:nvPr>
              <p:custDataLst>
                <p:tags r:id="rId7"/>
              </p:custDataLst>
            </p:nvPr>
          </p:nvSpPr>
          <p:spPr>
            <a:xfrm>
              <a:off x="1160" y="2611"/>
              <a:ext cx="5852" cy="5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0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Carriers: The Silent Passengers</a:t>
              </a:r>
              <a:endParaRPr lang="en-US" altLang="zh-CN" sz="20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>
              <a:off x="10066" y="2611"/>
              <a:ext cx="6377" cy="6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Why Mendelian Genetics Still Matters</a:t>
              </a:r>
              <a:endParaRPr lang="en-US" altLang="zh-CN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27152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5841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7" grpId="0" bldLvl="0" animBg="1"/>
      <p:bldP spid="37" grpId="1" animBg="1"/>
      <p:bldP spid="3" grpId="0" bldLvl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-127000" y="0"/>
            <a:ext cx="12192000" cy="6858000"/>
            <a:chOff x="0" y="0"/>
            <a:chExt cx="12192000" cy="6858000"/>
          </a:xfrm>
        </p:grpSpPr>
        <p:sp>
          <p:nvSpPr>
            <p:cNvPr id="36" name="矩形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" name="直接连接符 25"/>
          <p:cNvCxnSpPr/>
          <p:nvPr/>
        </p:nvCxnSpPr>
        <p:spPr>
          <a:xfrm>
            <a:off x="6296781" y="1379572"/>
            <a:ext cx="5192023" cy="0"/>
          </a:xfrm>
          <a:prstGeom prst="line">
            <a:avLst/>
          </a:prstGeom>
          <a:ln w="38100">
            <a:solidFill>
              <a:srgbClr val="6D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6"/>
          <p:cNvSpPr txBox="1"/>
          <p:nvPr/>
        </p:nvSpPr>
        <p:spPr>
          <a:xfrm>
            <a:off x="6096000" y="349250"/>
            <a:ext cx="5539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6B8E3E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When Recessive Genes Cause Disease</a:t>
            </a:r>
            <a:endParaRPr lang="en-US" altLang="zh-CN" sz="2800" b="1" dirty="0">
              <a:solidFill>
                <a:srgbClr val="6B8E3E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1065" y="2312035"/>
            <a:ext cx="2832100" cy="4258945"/>
            <a:chOff x="1419" y="3641"/>
            <a:chExt cx="4460" cy="6707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419" y="4702"/>
              <a:ext cx="4461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9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Some recessive disorders are more common in specific populations due to shared ancestry. For example, Tay-Sachs​ is more frequent among people of Ashkenazi Jewish descent</a:t>
              </a:r>
              <a:endParaRPr kumimoji="1" lang="en-US" altLang="zh-CN" sz="19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419" y="3641"/>
              <a:ext cx="4453" cy="6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High-Risk Groups</a:t>
              </a:r>
              <a:endPara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96080" y="2312035"/>
            <a:ext cx="3300730" cy="4258945"/>
            <a:chOff x="6608" y="3641"/>
            <a:chExt cx="5198" cy="6707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7396" y="4702"/>
              <a:ext cx="4411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With dominant disorders , inheriting one bad gene turns the disease "ON."</a:t>
              </a:r>
              <a:endParaRPr kumimoji="1"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With recessive disorders, the disease is only "ON" if both genes are broken.</a:t>
              </a:r>
              <a:endParaRPr kumimoji="1"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5"/>
              </p:custDataLst>
            </p:nvPr>
          </p:nvCxnSpPr>
          <p:spPr>
            <a:xfrm>
              <a:off x="6608" y="3832"/>
              <a:ext cx="4" cy="5886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7404" y="3641"/>
              <a:ext cx="4393" cy="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0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The "On/Off" Switch</a:t>
              </a:r>
              <a:endParaRPr lang="en-US" altLang="zh-CN" sz="20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94015" y="2311400"/>
            <a:ext cx="3495040" cy="4258945"/>
            <a:chOff x="12589" y="3640"/>
            <a:chExt cx="5504" cy="6707"/>
          </a:xfrm>
        </p:grpSpPr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13387" y="4701"/>
              <a:ext cx="4706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Cystic Fibrosis :​ Affects mucus production, causing breathing difficulties and lung infections.</a:t>
              </a:r>
              <a:endParaRPr kumimoji="1"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Phenylketonuria :​ A metabolic disorder that, if untreated, leads to intellectual disability.</a:t>
              </a:r>
              <a:endParaRPr kumimoji="1"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Tay-Sachs:​ A fatal neurological disorder with no cure.</a:t>
              </a:r>
              <a:endParaRPr kumimoji="1"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8"/>
              </p:custDataLst>
            </p:nvPr>
          </p:nvCxnSpPr>
          <p:spPr>
            <a:xfrm flipH="1">
              <a:off x="12589" y="3832"/>
              <a:ext cx="5" cy="5863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13390" y="3640"/>
              <a:ext cx="4674" cy="6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Examples of Severe Recessive Disorders</a:t>
              </a:r>
              <a:endParaRPr lang="en-US" altLang="zh-CN" sz="16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812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430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37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4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9881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900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6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793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6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9881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5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图片 17" descr="上课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736600" cy="7366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36600" y="-635"/>
            <a:ext cx="6261735" cy="737235"/>
          </a:xfrm>
          <a:prstGeom prst="rect">
            <a:avLst/>
          </a:prstGeom>
          <a:solidFill>
            <a:srgbClr val="6B8E3E"/>
          </a:solidFill>
          <a:effectLst/>
        </p:spPr>
        <p:txBody>
          <a:bodyPr wrap="square" rtlCol="0">
            <a:no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​ Dominant Genetic Disorders</a:t>
            </a:r>
            <a:endParaRPr lang="en-US" altLang="zh-CN" sz="3600" b="1" dirty="0">
              <a:solidFill>
                <a:schemeClr val="bg1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>
            <p:custDataLst>
              <p:tags r:id="rId2"/>
            </p:custDataLst>
          </p:nvPr>
        </p:nvSpPr>
        <p:spPr>
          <a:xfrm>
            <a:off x="1685925" y="1536065"/>
            <a:ext cx="2503384" cy="3786260"/>
          </a:xfrm>
          <a:custGeom>
            <a:avLst/>
            <a:gdLst>
              <a:gd name="connsiteX0" fmla="*/ 62283 w 2658882"/>
              <a:gd name="connsiteY0" fmla="*/ 40468 h 4091396"/>
              <a:gd name="connsiteX1" fmla="*/ 205497 w 2658882"/>
              <a:gd name="connsiteY1" fmla="*/ 0 h 4091396"/>
              <a:gd name="connsiteX2" fmla="*/ 2508800 w 2658882"/>
              <a:gd name="connsiteY2" fmla="*/ 363231 h 4091396"/>
              <a:gd name="connsiteX3" fmla="*/ 2658882 w 2658882"/>
              <a:gd name="connsiteY3" fmla="*/ 538860 h 4091396"/>
              <a:gd name="connsiteX4" fmla="*/ 2658882 w 2658882"/>
              <a:gd name="connsiteY4" fmla="*/ 3550908 h 4091396"/>
              <a:gd name="connsiteX5" fmla="*/ 2508776 w 2658882"/>
              <a:gd name="connsiteY5" fmla="*/ 3726540 h 4091396"/>
              <a:gd name="connsiteX6" fmla="*/ 205473 w 2658882"/>
              <a:gd name="connsiteY6" fmla="*/ 4089771 h 4091396"/>
              <a:gd name="connsiteX7" fmla="*/ 62283 w 2658882"/>
              <a:gd name="connsiteY7" fmla="*/ 4049299 h 4091396"/>
              <a:gd name="connsiteX8" fmla="*/ 0 w 2658882"/>
              <a:gd name="connsiteY8" fmla="*/ 3914137 h 4091396"/>
              <a:gd name="connsiteX9" fmla="*/ 0 w 2658882"/>
              <a:gd name="connsiteY9" fmla="*/ 175659 h 4091396"/>
              <a:gd name="connsiteX10" fmla="*/ 62283 w 2658882"/>
              <a:gd name="connsiteY10" fmla="*/ 40468 h 4091396"/>
              <a:gd name="connsiteX0-1" fmla="*/ 62283 w 2658882"/>
              <a:gd name="connsiteY0-2" fmla="*/ 42612 h 4093540"/>
              <a:gd name="connsiteX1-3" fmla="*/ 205497 w 2658882"/>
              <a:gd name="connsiteY1-4" fmla="*/ 2144 h 4093540"/>
              <a:gd name="connsiteX2-5" fmla="*/ 2508800 w 2658882"/>
              <a:gd name="connsiteY2-6" fmla="*/ 365375 h 4093540"/>
              <a:gd name="connsiteX3-7" fmla="*/ 2658882 w 2658882"/>
              <a:gd name="connsiteY3-8" fmla="*/ 541004 h 4093540"/>
              <a:gd name="connsiteX4-9" fmla="*/ 2658882 w 2658882"/>
              <a:gd name="connsiteY4-10" fmla="*/ 3553052 h 4093540"/>
              <a:gd name="connsiteX5-11" fmla="*/ 2508776 w 2658882"/>
              <a:gd name="connsiteY5-12" fmla="*/ 3728684 h 4093540"/>
              <a:gd name="connsiteX6-13" fmla="*/ 205473 w 2658882"/>
              <a:gd name="connsiteY6-14" fmla="*/ 4091915 h 4093540"/>
              <a:gd name="connsiteX7-15" fmla="*/ 62283 w 2658882"/>
              <a:gd name="connsiteY7-16" fmla="*/ 4051443 h 4093540"/>
              <a:gd name="connsiteX8-17" fmla="*/ 0 w 2658882"/>
              <a:gd name="connsiteY8-18" fmla="*/ 3916281 h 4093540"/>
              <a:gd name="connsiteX9-19" fmla="*/ 0 w 2658882"/>
              <a:gd name="connsiteY9-20" fmla="*/ 177803 h 4093540"/>
              <a:gd name="connsiteX10-21" fmla="*/ 62283 w 2658882"/>
              <a:gd name="connsiteY10-22" fmla="*/ 42612 h 4093540"/>
              <a:gd name="connsiteX0-23" fmla="*/ 62283 w 2658882"/>
              <a:gd name="connsiteY0-24" fmla="*/ 42612 h 4093540"/>
              <a:gd name="connsiteX1-25" fmla="*/ 205497 w 2658882"/>
              <a:gd name="connsiteY1-26" fmla="*/ 2144 h 4093540"/>
              <a:gd name="connsiteX2-27" fmla="*/ 2508800 w 2658882"/>
              <a:gd name="connsiteY2-28" fmla="*/ 365375 h 4093540"/>
              <a:gd name="connsiteX3-29" fmla="*/ 2658882 w 2658882"/>
              <a:gd name="connsiteY3-30" fmla="*/ 541004 h 4093540"/>
              <a:gd name="connsiteX4-31" fmla="*/ 2658882 w 2658882"/>
              <a:gd name="connsiteY4-32" fmla="*/ 3553052 h 4093540"/>
              <a:gd name="connsiteX5-33" fmla="*/ 2508776 w 2658882"/>
              <a:gd name="connsiteY5-34" fmla="*/ 3728684 h 4093540"/>
              <a:gd name="connsiteX6-35" fmla="*/ 205473 w 2658882"/>
              <a:gd name="connsiteY6-36" fmla="*/ 4091915 h 4093540"/>
              <a:gd name="connsiteX7-37" fmla="*/ 62283 w 2658882"/>
              <a:gd name="connsiteY7-38" fmla="*/ 4051443 h 4093540"/>
              <a:gd name="connsiteX8-39" fmla="*/ 0 w 2658882"/>
              <a:gd name="connsiteY8-40" fmla="*/ 3916281 h 4093540"/>
              <a:gd name="connsiteX9-41" fmla="*/ 0 w 2658882"/>
              <a:gd name="connsiteY9-42" fmla="*/ 177803 h 4093540"/>
              <a:gd name="connsiteX10-43" fmla="*/ 62283 w 2658882"/>
              <a:gd name="connsiteY10-44" fmla="*/ 42612 h 4093540"/>
              <a:gd name="connsiteX0-45" fmla="*/ 62283 w 2658882"/>
              <a:gd name="connsiteY0-46" fmla="*/ 42612 h 4093540"/>
              <a:gd name="connsiteX1-47" fmla="*/ 205497 w 2658882"/>
              <a:gd name="connsiteY1-48" fmla="*/ 2144 h 4093540"/>
              <a:gd name="connsiteX2-49" fmla="*/ 2508800 w 2658882"/>
              <a:gd name="connsiteY2-50" fmla="*/ 365375 h 4093540"/>
              <a:gd name="connsiteX3-51" fmla="*/ 2658882 w 2658882"/>
              <a:gd name="connsiteY3-52" fmla="*/ 541004 h 4093540"/>
              <a:gd name="connsiteX4-53" fmla="*/ 2658882 w 2658882"/>
              <a:gd name="connsiteY4-54" fmla="*/ 3553052 h 4093540"/>
              <a:gd name="connsiteX5-55" fmla="*/ 2508776 w 2658882"/>
              <a:gd name="connsiteY5-56" fmla="*/ 3728684 h 4093540"/>
              <a:gd name="connsiteX6-57" fmla="*/ 205473 w 2658882"/>
              <a:gd name="connsiteY6-58" fmla="*/ 4091915 h 4093540"/>
              <a:gd name="connsiteX7-59" fmla="*/ 62283 w 2658882"/>
              <a:gd name="connsiteY7-60" fmla="*/ 4051443 h 4093540"/>
              <a:gd name="connsiteX8-61" fmla="*/ 0 w 2658882"/>
              <a:gd name="connsiteY8-62" fmla="*/ 3916281 h 4093540"/>
              <a:gd name="connsiteX9-63" fmla="*/ 0 w 2658882"/>
              <a:gd name="connsiteY9-64" fmla="*/ 177803 h 4093540"/>
              <a:gd name="connsiteX10-65" fmla="*/ 62283 w 2658882"/>
              <a:gd name="connsiteY10-66" fmla="*/ 42612 h 4093540"/>
              <a:gd name="connsiteX0-67" fmla="*/ 62283 w 2658882"/>
              <a:gd name="connsiteY0-68" fmla="*/ 42612 h 4093540"/>
              <a:gd name="connsiteX1-69" fmla="*/ 205497 w 2658882"/>
              <a:gd name="connsiteY1-70" fmla="*/ 2144 h 4093540"/>
              <a:gd name="connsiteX2-71" fmla="*/ 2508800 w 2658882"/>
              <a:gd name="connsiteY2-72" fmla="*/ 365375 h 4093540"/>
              <a:gd name="connsiteX3-73" fmla="*/ 2658882 w 2658882"/>
              <a:gd name="connsiteY3-74" fmla="*/ 541004 h 4093540"/>
              <a:gd name="connsiteX4-75" fmla="*/ 2658882 w 2658882"/>
              <a:gd name="connsiteY4-76" fmla="*/ 3553052 h 4093540"/>
              <a:gd name="connsiteX5-77" fmla="*/ 2508776 w 2658882"/>
              <a:gd name="connsiteY5-78" fmla="*/ 3728684 h 4093540"/>
              <a:gd name="connsiteX6-79" fmla="*/ 205473 w 2658882"/>
              <a:gd name="connsiteY6-80" fmla="*/ 4091915 h 4093540"/>
              <a:gd name="connsiteX7-81" fmla="*/ 62283 w 2658882"/>
              <a:gd name="connsiteY7-82" fmla="*/ 4051443 h 4093540"/>
              <a:gd name="connsiteX8-83" fmla="*/ 0 w 2658882"/>
              <a:gd name="connsiteY8-84" fmla="*/ 3916281 h 4093540"/>
              <a:gd name="connsiteX9-85" fmla="*/ 0 w 2658882"/>
              <a:gd name="connsiteY9-86" fmla="*/ 177803 h 4093540"/>
              <a:gd name="connsiteX10-87" fmla="*/ 62283 w 2658882"/>
              <a:gd name="connsiteY10-88" fmla="*/ 42612 h 4093540"/>
              <a:gd name="connsiteX0-89" fmla="*/ 62283 w 2658882"/>
              <a:gd name="connsiteY0-90" fmla="*/ 42612 h 4093540"/>
              <a:gd name="connsiteX1-91" fmla="*/ 205497 w 2658882"/>
              <a:gd name="connsiteY1-92" fmla="*/ 2144 h 4093540"/>
              <a:gd name="connsiteX2-93" fmla="*/ 2508800 w 2658882"/>
              <a:gd name="connsiteY2-94" fmla="*/ 365375 h 4093540"/>
              <a:gd name="connsiteX3-95" fmla="*/ 2658882 w 2658882"/>
              <a:gd name="connsiteY3-96" fmla="*/ 541004 h 4093540"/>
              <a:gd name="connsiteX4-97" fmla="*/ 2658882 w 2658882"/>
              <a:gd name="connsiteY4-98" fmla="*/ 3553052 h 4093540"/>
              <a:gd name="connsiteX5-99" fmla="*/ 2508776 w 2658882"/>
              <a:gd name="connsiteY5-100" fmla="*/ 3728684 h 4093540"/>
              <a:gd name="connsiteX6-101" fmla="*/ 205473 w 2658882"/>
              <a:gd name="connsiteY6-102" fmla="*/ 4091915 h 4093540"/>
              <a:gd name="connsiteX7-103" fmla="*/ 62283 w 2658882"/>
              <a:gd name="connsiteY7-104" fmla="*/ 4051443 h 4093540"/>
              <a:gd name="connsiteX8-105" fmla="*/ 0 w 2658882"/>
              <a:gd name="connsiteY8-106" fmla="*/ 3916281 h 4093540"/>
              <a:gd name="connsiteX9-107" fmla="*/ 0 w 2658882"/>
              <a:gd name="connsiteY9-108" fmla="*/ 177803 h 4093540"/>
              <a:gd name="connsiteX10-109" fmla="*/ 62283 w 2658882"/>
              <a:gd name="connsiteY10-110" fmla="*/ 42612 h 4093540"/>
              <a:gd name="connsiteX0-111" fmla="*/ 62283 w 2658882"/>
              <a:gd name="connsiteY0-112" fmla="*/ 42612 h 4093540"/>
              <a:gd name="connsiteX1-113" fmla="*/ 205497 w 2658882"/>
              <a:gd name="connsiteY1-114" fmla="*/ 2144 h 4093540"/>
              <a:gd name="connsiteX2-115" fmla="*/ 2508800 w 2658882"/>
              <a:gd name="connsiteY2-116" fmla="*/ 365375 h 4093540"/>
              <a:gd name="connsiteX3-117" fmla="*/ 2658882 w 2658882"/>
              <a:gd name="connsiteY3-118" fmla="*/ 541004 h 4093540"/>
              <a:gd name="connsiteX4-119" fmla="*/ 2658882 w 2658882"/>
              <a:gd name="connsiteY4-120" fmla="*/ 3553052 h 4093540"/>
              <a:gd name="connsiteX5-121" fmla="*/ 2508776 w 2658882"/>
              <a:gd name="connsiteY5-122" fmla="*/ 3728684 h 4093540"/>
              <a:gd name="connsiteX6-123" fmla="*/ 205473 w 2658882"/>
              <a:gd name="connsiteY6-124" fmla="*/ 4091915 h 4093540"/>
              <a:gd name="connsiteX7-125" fmla="*/ 62283 w 2658882"/>
              <a:gd name="connsiteY7-126" fmla="*/ 4051443 h 4093540"/>
              <a:gd name="connsiteX8-127" fmla="*/ 0 w 2658882"/>
              <a:gd name="connsiteY8-128" fmla="*/ 3916281 h 4093540"/>
              <a:gd name="connsiteX9-129" fmla="*/ 0 w 2658882"/>
              <a:gd name="connsiteY9-130" fmla="*/ 177803 h 4093540"/>
              <a:gd name="connsiteX10-131" fmla="*/ 62283 w 2658882"/>
              <a:gd name="connsiteY10-132" fmla="*/ 42612 h 4093540"/>
              <a:gd name="connsiteX0-133" fmla="*/ 62283 w 2658882"/>
              <a:gd name="connsiteY0-134" fmla="*/ 42612 h 4093540"/>
              <a:gd name="connsiteX1-135" fmla="*/ 205497 w 2658882"/>
              <a:gd name="connsiteY1-136" fmla="*/ 2144 h 4093540"/>
              <a:gd name="connsiteX2-137" fmla="*/ 2508800 w 2658882"/>
              <a:gd name="connsiteY2-138" fmla="*/ 365375 h 4093540"/>
              <a:gd name="connsiteX3-139" fmla="*/ 2658882 w 2658882"/>
              <a:gd name="connsiteY3-140" fmla="*/ 541004 h 4093540"/>
              <a:gd name="connsiteX4-141" fmla="*/ 2658882 w 2658882"/>
              <a:gd name="connsiteY4-142" fmla="*/ 3553052 h 4093540"/>
              <a:gd name="connsiteX5-143" fmla="*/ 2508776 w 2658882"/>
              <a:gd name="connsiteY5-144" fmla="*/ 3728684 h 4093540"/>
              <a:gd name="connsiteX6-145" fmla="*/ 205473 w 2658882"/>
              <a:gd name="connsiteY6-146" fmla="*/ 4091915 h 4093540"/>
              <a:gd name="connsiteX7-147" fmla="*/ 62283 w 2658882"/>
              <a:gd name="connsiteY7-148" fmla="*/ 4051443 h 4093540"/>
              <a:gd name="connsiteX8-149" fmla="*/ 0 w 2658882"/>
              <a:gd name="connsiteY8-150" fmla="*/ 3916281 h 4093540"/>
              <a:gd name="connsiteX9-151" fmla="*/ 0 w 2658882"/>
              <a:gd name="connsiteY9-152" fmla="*/ 177803 h 4093540"/>
              <a:gd name="connsiteX10-153" fmla="*/ 62283 w 2658882"/>
              <a:gd name="connsiteY10-154" fmla="*/ 42612 h 4093540"/>
              <a:gd name="connsiteX0-155" fmla="*/ 62283 w 2658882"/>
              <a:gd name="connsiteY0-156" fmla="*/ 42612 h 4093540"/>
              <a:gd name="connsiteX1-157" fmla="*/ 205497 w 2658882"/>
              <a:gd name="connsiteY1-158" fmla="*/ 2144 h 4093540"/>
              <a:gd name="connsiteX2-159" fmla="*/ 2508800 w 2658882"/>
              <a:gd name="connsiteY2-160" fmla="*/ 365375 h 4093540"/>
              <a:gd name="connsiteX3-161" fmla="*/ 2658882 w 2658882"/>
              <a:gd name="connsiteY3-162" fmla="*/ 541004 h 4093540"/>
              <a:gd name="connsiteX4-163" fmla="*/ 2658882 w 2658882"/>
              <a:gd name="connsiteY4-164" fmla="*/ 3553052 h 4093540"/>
              <a:gd name="connsiteX5-165" fmla="*/ 2508776 w 2658882"/>
              <a:gd name="connsiteY5-166" fmla="*/ 3728684 h 4093540"/>
              <a:gd name="connsiteX6-167" fmla="*/ 205473 w 2658882"/>
              <a:gd name="connsiteY6-168" fmla="*/ 4091915 h 4093540"/>
              <a:gd name="connsiteX7-169" fmla="*/ 62283 w 2658882"/>
              <a:gd name="connsiteY7-170" fmla="*/ 4051443 h 4093540"/>
              <a:gd name="connsiteX8-171" fmla="*/ 0 w 2658882"/>
              <a:gd name="connsiteY8-172" fmla="*/ 3916281 h 4093540"/>
              <a:gd name="connsiteX9-173" fmla="*/ 0 w 2658882"/>
              <a:gd name="connsiteY9-174" fmla="*/ 177803 h 4093540"/>
              <a:gd name="connsiteX10-175" fmla="*/ 62283 w 2658882"/>
              <a:gd name="connsiteY10-176" fmla="*/ 42612 h 4093540"/>
              <a:gd name="connsiteX0-177" fmla="*/ 62283 w 2658882"/>
              <a:gd name="connsiteY0-178" fmla="*/ 42612 h 4093540"/>
              <a:gd name="connsiteX1-179" fmla="*/ 205497 w 2658882"/>
              <a:gd name="connsiteY1-180" fmla="*/ 2144 h 4093540"/>
              <a:gd name="connsiteX2-181" fmla="*/ 2508800 w 2658882"/>
              <a:gd name="connsiteY2-182" fmla="*/ 365375 h 4093540"/>
              <a:gd name="connsiteX3-183" fmla="*/ 2658882 w 2658882"/>
              <a:gd name="connsiteY3-184" fmla="*/ 541004 h 4093540"/>
              <a:gd name="connsiteX4-185" fmla="*/ 2658882 w 2658882"/>
              <a:gd name="connsiteY4-186" fmla="*/ 3553052 h 4093540"/>
              <a:gd name="connsiteX5-187" fmla="*/ 2508776 w 2658882"/>
              <a:gd name="connsiteY5-188" fmla="*/ 3728684 h 4093540"/>
              <a:gd name="connsiteX6-189" fmla="*/ 205473 w 2658882"/>
              <a:gd name="connsiteY6-190" fmla="*/ 4091915 h 4093540"/>
              <a:gd name="connsiteX7-191" fmla="*/ 62283 w 2658882"/>
              <a:gd name="connsiteY7-192" fmla="*/ 4051443 h 4093540"/>
              <a:gd name="connsiteX8-193" fmla="*/ 0 w 2658882"/>
              <a:gd name="connsiteY8-194" fmla="*/ 3916281 h 4093540"/>
              <a:gd name="connsiteX9-195" fmla="*/ 0 w 2658882"/>
              <a:gd name="connsiteY9-196" fmla="*/ 177803 h 4093540"/>
              <a:gd name="connsiteX10-197" fmla="*/ 62283 w 2658882"/>
              <a:gd name="connsiteY10-198" fmla="*/ 42612 h 4093540"/>
              <a:gd name="connsiteX0-199" fmla="*/ 62283 w 2658882"/>
              <a:gd name="connsiteY0-200" fmla="*/ 42612 h 4092044"/>
              <a:gd name="connsiteX1-201" fmla="*/ 205497 w 2658882"/>
              <a:gd name="connsiteY1-202" fmla="*/ 2144 h 4092044"/>
              <a:gd name="connsiteX2-203" fmla="*/ 2508800 w 2658882"/>
              <a:gd name="connsiteY2-204" fmla="*/ 365375 h 4092044"/>
              <a:gd name="connsiteX3-205" fmla="*/ 2658882 w 2658882"/>
              <a:gd name="connsiteY3-206" fmla="*/ 541004 h 4092044"/>
              <a:gd name="connsiteX4-207" fmla="*/ 2658882 w 2658882"/>
              <a:gd name="connsiteY4-208" fmla="*/ 3553052 h 4092044"/>
              <a:gd name="connsiteX5-209" fmla="*/ 2508776 w 2658882"/>
              <a:gd name="connsiteY5-210" fmla="*/ 3728684 h 4092044"/>
              <a:gd name="connsiteX6-211" fmla="*/ 205473 w 2658882"/>
              <a:gd name="connsiteY6-212" fmla="*/ 4091915 h 4092044"/>
              <a:gd name="connsiteX7-213" fmla="*/ 62283 w 2658882"/>
              <a:gd name="connsiteY7-214" fmla="*/ 4051443 h 4092044"/>
              <a:gd name="connsiteX8-215" fmla="*/ 0 w 2658882"/>
              <a:gd name="connsiteY8-216" fmla="*/ 3916281 h 4092044"/>
              <a:gd name="connsiteX9-217" fmla="*/ 0 w 2658882"/>
              <a:gd name="connsiteY9-218" fmla="*/ 177803 h 4092044"/>
              <a:gd name="connsiteX10-219" fmla="*/ 62283 w 2658882"/>
              <a:gd name="connsiteY10-220" fmla="*/ 42612 h 4092044"/>
              <a:gd name="connsiteX0-221" fmla="*/ 62283 w 2658882"/>
              <a:gd name="connsiteY0-222" fmla="*/ 42612 h 4091915"/>
              <a:gd name="connsiteX1-223" fmla="*/ 205497 w 2658882"/>
              <a:gd name="connsiteY1-224" fmla="*/ 2144 h 4091915"/>
              <a:gd name="connsiteX2-225" fmla="*/ 2508800 w 2658882"/>
              <a:gd name="connsiteY2-226" fmla="*/ 365375 h 4091915"/>
              <a:gd name="connsiteX3-227" fmla="*/ 2658882 w 2658882"/>
              <a:gd name="connsiteY3-228" fmla="*/ 541004 h 4091915"/>
              <a:gd name="connsiteX4-229" fmla="*/ 2658882 w 2658882"/>
              <a:gd name="connsiteY4-230" fmla="*/ 3553052 h 4091915"/>
              <a:gd name="connsiteX5-231" fmla="*/ 2508776 w 2658882"/>
              <a:gd name="connsiteY5-232" fmla="*/ 3728684 h 4091915"/>
              <a:gd name="connsiteX6-233" fmla="*/ 205473 w 2658882"/>
              <a:gd name="connsiteY6-234" fmla="*/ 4091915 h 4091915"/>
              <a:gd name="connsiteX7-235" fmla="*/ 62283 w 2658882"/>
              <a:gd name="connsiteY7-236" fmla="*/ 4051443 h 4091915"/>
              <a:gd name="connsiteX8-237" fmla="*/ 0 w 2658882"/>
              <a:gd name="connsiteY8-238" fmla="*/ 3916281 h 4091915"/>
              <a:gd name="connsiteX9-239" fmla="*/ 0 w 2658882"/>
              <a:gd name="connsiteY9-240" fmla="*/ 177803 h 4091915"/>
              <a:gd name="connsiteX10-241" fmla="*/ 62283 w 2658882"/>
              <a:gd name="connsiteY10-242" fmla="*/ 42612 h 4091915"/>
              <a:gd name="connsiteX0-243" fmla="*/ 62283 w 2658882"/>
              <a:gd name="connsiteY0-244" fmla="*/ 42612 h 4092475"/>
              <a:gd name="connsiteX1-245" fmla="*/ 205497 w 2658882"/>
              <a:gd name="connsiteY1-246" fmla="*/ 2144 h 4092475"/>
              <a:gd name="connsiteX2-247" fmla="*/ 2508800 w 2658882"/>
              <a:gd name="connsiteY2-248" fmla="*/ 365375 h 4092475"/>
              <a:gd name="connsiteX3-249" fmla="*/ 2658882 w 2658882"/>
              <a:gd name="connsiteY3-250" fmla="*/ 541004 h 4092475"/>
              <a:gd name="connsiteX4-251" fmla="*/ 2658882 w 2658882"/>
              <a:gd name="connsiteY4-252" fmla="*/ 3553052 h 4092475"/>
              <a:gd name="connsiteX5-253" fmla="*/ 2508776 w 2658882"/>
              <a:gd name="connsiteY5-254" fmla="*/ 3728684 h 4092475"/>
              <a:gd name="connsiteX6-255" fmla="*/ 205473 w 2658882"/>
              <a:gd name="connsiteY6-256" fmla="*/ 4091915 h 4092475"/>
              <a:gd name="connsiteX7-257" fmla="*/ 62283 w 2658882"/>
              <a:gd name="connsiteY7-258" fmla="*/ 4051443 h 4092475"/>
              <a:gd name="connsiteX8-259" fmla="*/ 0 w 2658882"/>
              <a:gd name="connsiteY8-260" fmla="*/ 3916281 h 4092475"/>
              <a:gd name="connsiteX9-261" fmla="*/ 0 w 2658882"/>
              <a:gd name="connsiteY9-262" fmla="*/ 177803 h 4092475"/>
              <a:gd name="connsiteX10-263" fmla="*/ 62283 w 2658882"/>
              <a:gd name="connsiteY10-264" fmla="*/ 42612 h 4092475"/>
              <a:gd name="connsiteX0-265" fmla="*/ 62283 w 2658882"/>
              <a:gd name="connsiteY0-266" fmla="*/ 42612 h 4094059"/>
              <a:gd name="connsiteX1-267" fmla="*/ 205497 w 2658882"/>
              <a:gd name="connsiteY1-268" fmla="*/ 2144 h 4094059"/>
              <a:gd name="connsiteX2-269" fmla="*/ 2508800 w 2658882"/>
              <a:gd name="connsiteY2-270" fmla="*/ 365375 h 4094059"/>
              <a:gd name="connsiteX3-271" fmla="*/ 2658882 w 2658882"/>
              <a:gd name="connsiteY3-272" fmla="*/ 541004 h 4094059"/>
              <a:gd name="connsiteX4-273" fmla="*/ 2658882 w 2658882"/>
              <a:gd name="connsiteY4-274" fmla="*/ 3553052 h 4094059"/>
              <a:gd name="connsiteX5-275" fmla="*/ 2508776 w 2658882"/>
              <a:gd name="connsiteY5-276" fmla="*/ 3728684 h 4094059"/>
              <a:gd name="connsiteX6-277" fmla="*/ 205473 w 2658882"/>
              <a:gd name="connsiteY6-278" fmla="*/ 4091915 h 4094059"/>
              <a:gd name="connsiteX7-279" fmla="*/ 62283 w 2658882"/>
              <a:gd name="connsiteY7-280" fmla="*/ 4051443 h 4094059"/>
              <a:gd name="connsiteX8-281" fmla="*/ 0 w 2658882"/>
              <a:gd name="connsiteY8-282" fmla="*/ 3916281 h 4094059"/>
              <a:gd name="connsiteX9-283" fmla="*/ 0 w 2658882"/>
              <a:gd name="connsiteY9-284" fmla="*/ 177803 h 4094059"/>
              <a:gd name="connsiteX10-285" fmla="*/ 62283 w 2658882"/>
              <a:gd name="connsiteY10-286" fmla="*/ 42612 h 4094059"/>
              <a:gd name="connsiteX0-287" fmla="*/ 62283 w 2658882"/>
              <a:gd name="connsiteY0-288" fmla="*/ 42612 h 4094059"/>
              <a:gd name="connsiteX1-289" fmla="*/ 205497 w 2658882"/>
              <a:gd name="connsiteY1-290" fmla="*/ 2144 h 4094059"/>
              <a:gd name="connsiteX2-291" fmla="*/ 2508800 w 2658882"/>
              <a:gd name="connsiteY2-292" fmla="*/ 365375 h 4094059"/>
              <a:gd name="connsiteX3-293" fmla="*/ 2658882 w 2658882"/>
              <a:gd name="connsiteY3-294" fmla="*/ 541004 h 4094059"/>
              <a:gd name="connsiteX4-295" fmla="*/ 2658882 w 2658882"/>
              <a:gd name="connsiteY4-296" fmla="*/ 3553052 h 4094059"/>
              <a:gd name="connsiteX5-297" fmla="*/ 2508776 w 2658882"/>
              <a:gd name="connsiteY5-298" fmla="*/ 3728684 h 4094059"/>
              <a:gd name="connsiteX6-299" fmla="*/ 205473 w 2658882"/>
              <a:gd name="connsiteY6-300" fmla="*/ 4091915 h 4094059"/>
              <a:gd name="connsiteX7-301" fmla="*/ 62283 w 2658882"/>
              <a:gd name="connsiteY7-302" fmla="*/ 4051443 h 4094059"/>
              <a:gd name="connsiteX8-303" fmla="*/ 0 w 2658882"/>
              <a:gd name="connsiteY8-304" fmla="*/ 3916281 h 4094059"/>
              <a:gd name="connsiteX9-305" fmla="*/ 0 w 2658882"/>
              <a:gd name="connsiteY9-306" fmla="*/ 177803 h 4094059"/>
              <a:gd name="connsiteX10-307" fmla="*/ 62283 w 2658882"/>
              <a:gd name="connsiteY10-308" fmla="*/ 42612 h 4094059"/>
              <a:gd name="connsiteX0-309" fmla="*/ 62283 w 2658882"/>
              <a:gd name="connsiteY0-310" fmla="*/ 42612 h 4094059"/>
              <a:gd name="connsiteX1-311" fmla="*/ 205497 w 2658882"/>
              <a:gd name="connsiteY1-312" fmla="*/ 2144 h 4094059"/>
              <a:gd name="connsiteX2-313" fmla="*/ 2508800 w 2658882"/>
              <a:gd name="connsiteY2-314" fmla="*/ 365375 h 4094059"/>
              <a:gd name="connsiteX3-315" fmla="*/ 2658882 w 2658882"/>
              <a:gd name="connsiteY3-316" fmla="*/ 541004 h 4094059"/>
              <a:gd name="connsiteX4-317" fmla="*/ 2658882 w 2658882"/>
              <a:gd name="connsiteY4-318" fmla="*/ 3553052 h 4094059"/>
              <a:gd name="connsiteX5-319" fmla="*/ 2508776 w 2658882"/>
              <a:gd name="connsiteY5-320" fmla="*/ 3728684 h 4094059"/>
              <a:gd name="connsiteX6-321" fmla="*/ 205473 w 2658882"/>
              <a:gd name="connsiteY6-322" fmla="*/ 4091915 h 4094059"/>
              <a:gd name="connsiteX7-323" fmla="*/ 62283 w 2658882"/>
              <a:gd name="connsiteY7-324" fmla="*/ 4051443 h 4094059"/>
              <a:gd name="connsiteX8-325" fmla="*/ 0 w 2658882"/>
              <a:gd name="connsiteY8-326" fmla="*/ 3916281 h 4094059"/>
              <a:gd name="connsiteX9-327" fmla="*/ 0 w 2658882"/>
              <a:gd name="connsiteY9-328" fmla="*/ 177803 h 4094059"/>
              <a:gd name="connsiteX10-329" fmla="*/ 62283 w 2658882"/>
              <a:gd name="connsiteY10-330" fmla="*/ 42612 h 4094059"/>
              <a:gd name="connsiteX0-331" fmla="*/ 62283 w 2658882"/>
              <a:gd name="connsiteY0-332" fmla="*/ 42612 h 4094059"/>
              <a:gd name="connsiteX1-333" fmla="*/ 205497 w 2658882"/>
              <a:gd name="connsiteY1-334" fmla="*/ 2144 h 4094059"/>
              <a:gd name="connsiteX2-335" fmla="*/ 2508800 w 2658882"/>
              <a:gd name="connsiteY2-336" fmla="*/ 365375 h 4094059"/>
              <a:gd name="connsiteX3-337" fmla="*/ 2658882 w 2658882"/>
              <a:gd name="connsiteY3-338" fmla="*/ 541004 h 4094059"/>
              <a:gd name="connsiteX4-339" fmla="*/ 2658882 w 2658882"/>
              <a:gd name="connsiteY4-340" fmla="*/ 3553052 h 4094059"/>
              <a:gd name="connsiteX5-341" fmla="*/ 2508776 w 2658882"/>
              <a:gd name="connsiteY5-342" fmla="*/ 3728684 h 4094059"/>
              <a:gd name="connsiteX6-343" fmla="*/ 205473 w 2658882"/>
              <a:gd name="connsiteY6-344" fmla="*/ 4091915 h 4094059"/>
              <a:gd name="connsiteX7-345" fmla="*/ 62283 w 2658882"/>
              <a:gd name="connsiteY7-346" fmla="*/ 4051443 h 4094059"/>
              <a:gd name="connsiteX8-347" fmla="*/ 0 w 2658882"/>
              <a:gd name="connsiteY8-348" fmla="*/ 3916281 h 4094059"/>
              <a:gd name="connsiteX9-349" fmla="*/ 0 w 2658882"/>
              <a:gd name="connsiteY9-350" fmla="*/ 177803 h 4094059"/>
              <a:gd name="connsiteX10-351" fmla="*/ 62283 w 2658882"/>
              <a:gd name="connsiteY10-352" fmla="*/ 42612 h 4094059"/>
              <a:gd name="connsiteX0-353" fmla="*/ 62283 w 2658882"/>
              <a:gd name="connsiteY0-354" fmla="*/ 42612 h 4094059"/>
              <a:gd name="connsiteX1-355" fmla="*/ 205497 w 2658882"/>
              <a:gd name="connsiteY1-356" fmla="*/ 2144 h 4094059"/>
              <a:gd name="connsiteX2-357" fmla="*/ 2508800 w 2658882"/>
              <a:gd name="connsiteY2-358" fmla="*/ 365375 h 4094059"/>
              <a:gd name="connsiteX3-359" fmla="*/ 2658882 w 2658882"/>
              <a:gd name="connsiteY3-360" fmla="*/ 541004 h 4094059"/>
              <a:gd name="connsiteX4-361" fmla="*/ 2658882 w 2658882"/>
              <a:gd name="connsiteY4-362" fmla="*/ 3553052 h 4094059"/>
              <a:gd name="connsiteX5-363" fmla="*/ 2508776 w 2658882"/>
              <a:gd name="connsiteY5-364" fmla="*/ 3728684 h 4094059"/>
              <a:gd name="connsiteX6-365" fmla="*/ 205473 w 2658882"/>
              <a:gd name="connsiteY6-366" fmla="*/ 4091915 h 4094059"/>
              <a:gd name="connsiteX7-367" fmla="*/ 62283 w 2658882"/>
              <a:gd name="connsiteY7-368" fmla="*/ 4051443 h 4094059"/>
              <a:gd name="connsiteX8-369" fmla="*/ 0 w 2658882"/>
              <a:gd name="connsiteY8-370" fmla="*/ 3916281 h 4094059"/>
              <a:gd name="connsiteX9-371" fmla="*/ 0 w 2658882"/>
              <a:gd name="connsiteY9-372" fmla="*/ 177803 h 4094059"/>
              <a:gd name="connsiteX10-373" fmla="*/ 62283 w 2658882"/>
              <a:gd name="connsiteY10-374" fmla="*/ 42612 h 4094059"/>
              <a:gd name="connsiteX0-375" fmla="*/ 62283 w 2658882"/>
              <a:gd name="connsiteY0-376" fmla="*/ 42612 h 4094059"/>
              <a:gd name="connsiteX1-377" fmla="*/ 205497 w 2658882"/>
              <a:gd name="connsiteY1-378" fmla="*/ 2144 h 4094059"/>
              <a:gd name="connsiteX2-379" fmla="*/ 2508800 w 2658882"/>
              <a:gd name="connsiteY2-380" fmla="*/ 365375 h 4094059"/>
              <a:gd name="connsiteX3-381" fmla="*/ 2658882 w 2658882"/>
              <a:gd name="connsiteY3-382" fmla="*/ 541004 h 4094059"/>
              <a:gd name="connsiteX4-383" fmla="*/ 2658882 w 2658882"/>
              <a:gd name="connsiteY4-384" fmla="*/ 3553052 h 4094059"/>
              <a:gd name="connsiteX5-385" fmla="*/ 2508776 w 2658882"/>
              <a:gd name="connsiteY5-386" fmla="*/ 3728684 h 4094059"/>
              <a:gd name="connsiteX6-387" fmla="*/ 205473 w 2658882"/>
              <a:gd name="connsiteY6-388" fmla="*/ 4091915 h 4094059"/>
              <a:gd name="connsiteX7-389" fmla="*/ 62283 w 2658882"/>
              <a:gd name="connsiteY7-390" fmla="*/ 4051443 h 4094059"/>
              <a:gd name="connsiteX8-391" fmla="*/ 0 w 2658882"/>
              <a:gd name="connsiteY8-392" fmla="*/ 3916281 h 4094059"/>
              <a:gd name="connsiteX9-393" fmla="*/ 0 w 2658882"/>
              <a:gd name="connsiteY9-394" fmla="*/ 177803 h 4094059"/>
              <a:gd name="connsiteX10-395" fmla="*/ 62283 w 2658882"/>
              <a:gd name="connsiteY10-396" fmla="*/ 42612 h 40940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658882" h="4094059">
                <a:moveTo>
                  <a:pt x="62283" y="42612"/>
                </a:moveTo>
                <a:cubicBezTo>
                  <a:pt x="101616" y="8995"/>
                  <a:pt x="154387" y="-5916"/>
                  <a:pt x="205497" y="2144"/>
                </a:cubicBezTo>
                <a:cubicBezTo>
                  <a:pt x="205497" y="2144"/>
                  <a:pt x="2508800" y="365375"/>
                  <a:pt x="2508800" y="365375"/>
                </a:cubicBezTo>
                <a:cubicBezTo>
                  <a:pt x="2599348" y="379655"/>
                  <a:pt x="2658882" y="449336"/>
                  <a:pt x="2658882" y="541004"/>
                </a:cubicBezTo>
                <a:cubicBezTo>
                  <a:pt x="2658882" y="541004"/>
                  <a:pt x="2658882" y="3553052"/>
                  <a:pt x="2658882" y="3553052"/>
                </a:cubicBezTo>
                <a:cubicBezTo>
                  <a:pt x="2658882" y="3644720"/>
                  <a:pt x="2599325" y="3714404"/>
                  <a:pt x="2508776" y="3728684"/>
                </a:cubicBezTo>
                <a:cubicBezTo>
                  <a:pt x="2508776" y="3728684"/>
                  <a:pt x="205473" y="4091915"/>
                  <a:pt x="205473" y="4091915"/>
                </a:cubicBezTo>
                <a:cubicBezTo>
                  <a:pt x="154364" y="4099976"/>
                  <a:pt x="101616" y="4085060"/>
                  <a:pt x="62283" y="4051443"/>
                </a:cubicBezTo>
                <a:cubicBezTo>
                  <a:pt x="22950" y="4017828"/>
                  <a:pt x="0" y="3968024"/>
                  <a:pt x="0" y="3916281"/>
                </a:cubicBezTo>
                <a:cubicBezTo>
                  <a:pt x="0" y="3916282"/>
                  <a:pt x="0" y="177804"/>
                  <a:pt x="0" y="177803"/>
                </a:cubicBezTo>
                <a:cubicBezTo>
                  <a:pt x="0" y="126063"/>
                  <a:pt x="22950" y="76228"/>
                  <a:pt x="62283" y="42612"/>
                </a:cubicBezTo>
                <a:close/>
              </a:path>
            </a:pathLst>
          </a:custGeom>
          <a:gradFill flip="none" rotWithShape="1">
            <a:gsLst>
              <a:gs pos="0">
                <a:srgbClr val="A0B7A5"/>
              </a:gs>
              <a:gs pos="94000">
                <a:srgbClr val="6AA18E"/>
              </a:gs>
            </a:gsLst>
            <a:lin ang="5400000" scaled="1"/>
          </a:gradFill>
          <a:ln w="9525" cap="flat">
            <a:noFill/>
            <a:prstDash val="solid"/>
            <a:miter/>
          </a:ln>
          <a:effectLst/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933575" y="2344420"/>
            <a:ext cx="2038985" cy="33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Huntington's Disease:</a:t>
            </a:r>
            <a:endParaRPr lang="en-US" altLang="zh-CN" sz="1600" b="1" dirty="0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795780" y="3493770"/>
            <a:ext cx="2176780" cy="810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SzPct val="75000"/>
              <a:buFont typeface="Wingdings" panose="05000000000000000000" charset="0"/>
              <a:buChar char="n"/>
              <a:defRPr sz="1400" kern="0" spc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fatal, late-onset neurological disorder.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任意多边形: 形状 15"/>
          <p:cNvSpPr/>
          <p:nvPr>
            <p:custDataLst>
              <p:tags r:id="rId5"/>
            </p:custDataLst>
          </p:nvPr>
        </p:nvSpPr>
        <p:spPr>
          <a:xfrm>
            <a:off x="4845050" y="1536065"/>
            <a:ext cx="2503384" cy="3786260"/>
          </a:xfrm>
          <a:custGeom>
            <a:avLst/>
            <a:gdLst>
              <a:gd name="connsiteX0" fmla="*/ 62283 w 2658882"/>
              <a:gd name="connsiteY0" fmla="*/ 40468 h 4091396"/>
              <a:gd name="connsiteX1" fmla="*/ 205497 w 2658882"/>
              <a:gd name="connsiteY1" fmla="*/ 0 h 4091396"/>
              <a:gd name="connsiteX2" fmla="*/ 2508800 w 2658882"/>
              <a:gd name="connsiteY2" fmla="*/ 363231 h 4091396"/>
              <a:gd name="connsiteX3" fmla="*/ 2658882 w 2658882"/>
              <a:gd name="connsiteY3" fmla="*/ 538860 h 4091396"/>
              <a:gd name="connsiteX4" fmla="*/ 2658882 w 2658882"/>
              <a:gd name="connsiteY4" fmla="*/ 3550908 h 4091396"/>
              <a:gd name="connsiteX5" fmla="*/ 2508776 w 2658882"/>
              <a:gd name="connsiteY5" fmla="*/ 3726540 h 4091396"/>
              <a:gd name="connsiteX6" fmla="*/ 205473 w 2658882"/>
              <a:gd name="connsiteY6" fmla="*/ 4089771 h 4091396"/>
              <a:gd name="connsiteX7" fmla="*/ 62283 w 2658882"/>
              <a:gd name="connsiteY7" fmla="*/ 4049299 h 4091396"/>
              <a:gd name="connsiteX8" fmla="*/ 0 w 2658882"/>
              <a:gd name="connsiteY8" fmla="*/ 3914137 h 4091396"/>
              <a:gd name="connsiteX9" fmla="*/ 0 w 2658882"/>
              <a:gd name="connsiteY9" fmla="*/ 175659 h 4091396"/>
              <a:gd name="connsiteX10" fmla="*/ 62283 w 2658882"/>
              <a:gd name="connsiteY10" fmla="*/ 40468 h 4091396"/>
              <a:gd name="connsiteX0-1" fmla="*/ 62283 w 2658882"/>
              <a:gd name="connsiteY0-2" fmla="*/ 42612 h 4093540"/>
              <a:gd name="connsiteX1-3" fmla="*/ 205497 w 2658882"/>
              <a:gd name="connsiteY1-4" fmla="*/ 2144 h 4093540"/>
              <a:gd name="connsiteX2-5" fmla="*/ 2508800 w 2658882"/>
              <a:gd name="connsiteY2-6" fmla="*/ 365375 h 4093540"/>
              <a:gd name="connsiteX3-7" fmla="*/ 2658882 w 2658882"/>
              <a:gd name="connsiteY3-8" fmla="*/ 541004 h 4093540"/>
              <a:gd name="connsiteX4-9" fmla="*/ 2658882 w 2658882"/>
              <a:gd name="connsiteY4-10" fmla="*/ 3553052 h 4093540"/>
              <a:gd name="connsiteX5-11" fmla="*/ 2508776 w 2658882"/>
              <a:gd name="connsiteY5-12" fmla="*/ 3728684 h 4093540"/>
              <a:gd name="connsiteX6-13" fmla="*/ 205473 w 2658882"/>
              <a:gd name="connsiteY6-14" fmla="*/ 4091915 h 4093540"/>
              <a:gd name="connsiteX7-15" fmla="*/ 62283 w 2658882"/>
              <a:gd name="connsiteY7-16" fmla="*/ 4051443 h 4093540"/>
              <a:gd name="connsiteX8-17" fmla="*/ 0 w 2658882"/>
              <a:gd name="connsiteY8-18" fmla="*/ 3916281 h 4093540"/>
              <a:gd name="connsiteX9-19" fmla="*/ 0 w 2658882"/>
              <a:gd name="connsiteY9-20" fmla="*/ 177803 h 4093540"/>
              <a:gd name="connsiteX10-21" fmla="*/ 62283 w 2658882"/>
              <a:gd name="connsiteY10-22" fmla="*/ 42612 h 4093540"/>
              <a:gd name="connsiteX0-23" fmla="*/ 62283 w 2658882"/>
              <a:gd name="connsiteY0-24" fmla="*/ 42612 h 4093540"/>
              <a:gd name="connsiteX1-25" fmla="*/ 205497 w 2658882"/>
              <a:gd name="connsiteY1-26" fmla="*/ 2144 h 4093540"/>
              <a:gd name="connsiteX2-27" fmla="*/ 2508800 w 2658882"/>
              <a:gd name="connsiteY2-28" fmla="*/ 365375 h 4093540"/>
              <a:gd name="connsiteX3-29" fmla="*/ 2658882 w 2658882"/>
              <a:gd name="connsiteY3-30" fmla="*/ 541004 h 4093540"/>
              <a:gd name="connsiteX4-31" fmla="*/ 2658882 w 2658882"/>
              <a:gd name="connsiteY4-32" fmla="*/ 3553052 h 4093540"/>
              <a:gd name="connsiteX5-33" fmla="*/ 2508776 w 2658882"/>
              <a:gd name="connsiteY5-34" fmla="*/ 3728684 h 4093540"/>
              <a:gd name="connsiteX6-35" fmla="*/ 205473 w 2658882"/>
              <a:gd name="connsiteY6-36" fmla="*/ 4091915 h 4093540"/>
              <a:gd name="connsiteX7-37" fmla="*/ 62283 w 2658882"/>
              <a:gd name="connsiteY7-38" fmla="*/ 4051443 h 4093540"/>
              <a:gd name="connsiteX8-39" fmla="*/ 0 w 2658882"/>
              <a:gd name="connsiteY8-40" fmla="*/ 3916281 h 4093540"/>
              <a:gd name="connsiteX9-41" fmla="*/ 0 w 2658882"/>
              <a:gd name="connsiteY9-42" fmla="*/ 177803 h 4093540"/>
              <a:gd name="connsiteX10-43" fmla="*/ 62283 w 2658882"/>
              <a:gd name="connsiteY10-44" fmla="*/ 42612 h 4093540"/>
              <a:gd name="connsiteX0-45" fmla="*/ 62283 w 2658882"/>
              <a:gd name="connsiteY0-46" fmla="*/ 42612 h 4093540"/>
              <a:gd name="connsiteX1-47" fmla="*/ 205497 w 2658882"/>
              <a:gd name="connsiteY1-48" fmla="*/ 2144 h 4093540"/>
              <a:gd name="connsiteX2-49" fmla="*/ 2508800 w 2658882"/>
              <a:gd name="connsiteY2-50" fmla="*/ 365375 h 4093540"/>
              <a:gd name="connsiteX3-51" fmla="*/ 2658882 w 2658882"/>
              <a:gd name="connsiteY3-52" fmla="*/ 541004 h 4093540"/>
              <a:gd name="connsiteX4-53" fmla="*/ 2658882 w 2658882"/>
              <a:gd name="connsiteY4-54" fmla="*/ 3553052 h 4093540"/>
              <a:gd name="connsiteX5-55" fmla="*/ 2508776 w 2658882"/>
              <a:gd name="connsiteY5-56" fmla="*/ 3728684 h 4093540"/>
              <a:gd name="connsiteX6-57" fmla="*/ 205473 w 2658882"/>
              <a:gd name="connsiteY6-58" fmla="*/ 4091915 h 4093540"/>
              <a:gd name="connsiteX7-59" fmla="*/ 62283 w 2658882"/>
              <a:gd name="connsiteY7-60" fmla="*/ 4051443 h 4093540"/>
              <a:gd name="connsiteX8-61" fmla="*/ 0 w 2658882"/>
              <a:gd name="connsiteY8-62" fmla="*/ 3916281 h 4093540"/>
              <a:gd name="connsiteX9-63" fmla="*/ 0 w 2658882"/>
              <a:gd name="connsiteY9-64" fmla="*/ 177803 h 4093540"/>
              <a:gd name="connsiteX10-65" fmla="*/ 62283 w 2658882"/>
              <a:gd name="connsiteY10-66" fmla="*/ 42612 h 4093540"/>
              <a:gd name="connsiteX0-67" fmla="*/ 62283 w 2658882"/>
              <a:gd name="connsiteY0-68" fmla="*/ 42612 h 4093540"/>
              <a:gd name="connsiteX1-69" fmla="*/ 205497 w 2658882"/>
              <a:gd name="connsiteY1-70" fmla="*/ 2144 h 4093540"/>
              <a:gd name="connsiteX2-71" fmla="*/ 2508800 w 2658882"/>
              <a:gd name="connsiteY2-72" fmla="*/ 365375 h 4093540"/>
              <a:gd name="connsiteX3-73" fmla="*/ 2658882 w 2658882"/>
              <a:gd name="connsiteY3-74" fmla="*/ 541004 h 4093540"/>
              <a:gd name="connsiteX4-75" fmla="*/ 2658882 w 2658882"/>
              <a:gd name="connsiteY4-76" fmla="*/ 3553052 h 4093540"/>
              <a:gd name="connsiteX5-77" fmla="*/ 2508776 w 2658882"/>
              <a:gd name="connsiteY5-78" fmla="*/ 3728684 h 4093540"/>
              <a:gd name="connsiteX6-79" fmla="*/ 205473 w 2658882"/>
              <a:gd name="connsiteY6-80" fmla="*/ 4091915 h 4093540"/>
              <a:gd name="connsiteX7-81" fmla="*/ 62283 w 2658882"/>
              <a:gd name="connsiteY7-82" fmla="*/ 4051443 h 4093540"/>
              <a:gd name="connsiteX8-83" fmla="*/ 0 w 2658882"/>
              <a:gd name="connsiteY8-84" fmla="*/ 3916281 h 4093540"/>
              <a:gd name="connsiteX9-85" fmla="*/ 0 w 2658882"/>
              <a:gd name="connsiteY9-86" fmla="*/ 177803 h 4093540"/>
              <a:gd name="connsiteX10-87" fmla="*/ 62283 w 2658882"/>
              <a:gd name="connsiteY10-88" fmla="*/ 42612 h 4093540"/>
              <a:gd name="connsiteX0-89" fmla="*/ 62283 w 2658882"/>
              <a:gd name="connsiteY0-90" fmla="*/ 42612 h 4093540"/>
              <a:gd name="connsiteX1-91" fmla="*/ 205497 w 2658882"/>
              <a:gd name="connsiteY1-92" fmla="*/ 2144 h 4093540"/>
              <a:gd name="connsiteX2-93" fmla="*/ 2508800 w 2658882"/>
              <a:gd name="connsiteY2-94" fmla="*/ 365375 h 4093540"/>
              <a:gd name="connsiteX3-95" fmla="*/ 2658882 w 2658882"/>
              <a:gd name="connsiteY3-96" fmla="*/ 541004 h 4093540"/>
              <a:gd name="connsiteX4-97" fmla="*/ 2658882 w 2658882"/>
              <a:gd name="connsiteY4-98" fmla="*/ 3553052 h 4093540"/>
              <a:gd name="connsiteX5-99" fmla="*/ 2508776 w 2658882"/>
              <a:gd name="connsiteY5-100" fmla="*/ 3728684 h 4093540"/>
              <a:gd name="connsiteX6-101" fmla="*/ 205473 w 2658882"/>
              <a:gd name="connsiteY6-102" fmla="*/ 4091915 h 4093540"/>
              <a:gd name="connsiteX7-103" fmla="*/ 62283 w 2658882"/>
              <a:gd name="connsiteY7-104" fmla="*/ 4051443 h 4093540"/>
              <a:gd name="connsiteX8-105" fmla="*/ 0 w 2658882"/>
              <a:gd name="connsiteY8-106" fmla="*/ 3916281 h 4093540"/>
              <a:gd name="connsiteX9-107" fmla="*/ 0 w 2658882"/>
              <a:gd name="connsiteY9-108" fmla="*/ 177803 h 4093540"/>
              <a:gd name="connsiteX10-109" fmla="*/ 62283 w 2658882"/>
              <a:gd name="connsiteY10-110" fmla="*/ 42612 h 4093540"/>
              <a:gd name="connsiteX0-111" fmla="*/ 62283 w 2658882"/>
              <a:gd name="connsiteY0-112" fmla="*/ 42612 h 4093540"/>
              <a:gd name="connsiteX1-113" fmla="*/ 205497 w 2658882"/>
              <a:gd name="connsiteY1-114" fmla="*/ 2144 h 4093540"/>
              <a:gd name="connsiteX2-115" fmla="*/ 2508800 w 2658882"/>
              <a:gd name="connsiteY2-116" fmla="*/ 365375 h 4093540"/>
              <a:gd name="connsiteX3-117" fmla="*/ 2658882 w 2658882"/>
              <a:gd name="connsiteY3-118" fmla="*/ 541004 h 4093540"/>
              <a:gd name="connsiteX4-119" fmla="*/ 2658882 w 2658882"/>
              <a:gd name="connsiteY4-120" fmla="*/ 3553052 h 4093540"/>
              <a:gd name="connsiteX5-121" fmla="*/ 2508776 w 2658882"/>
              <a:gd name="connsiteY5-122" fmla="*/ 3728684 h 4093540"/>
              <a:gd name="connsiteX6-123" fmla="*/ 205473 w 2658882"/>
              <a:gd name="connsiteY6-124" fmla="*/ 4091915 h 4093540"/>
              <a:gd name="connsiteX7-125" fmla="*/ 62283 w 2658882"/>
              <a:gd name="connsiteY7-126" fmla="*/ 4051443 h 4093540"/>
              <a:gd name="connsiteX8-127" fmla="*/ 0 w 2658882"/>
              <a:gd name="connsiteY8-128" fmla="*/ 3916281 h 4093540"/>
              <a:gd name="connsiteX9-129" fmla="*/ 0 w 2658882"/>
              <a:gd name="connsiteY9-130" fmla="*/ 177803 h 4093540"/>
              <a:gd name="connsiteX10-131" fmla="*/ 62283 w 2658882"/>
              <a:gd name="connsiteY10-132" fmla="*/ 42612 h 4093540"/>
              <a:gd name="connsiteX0-133" fmla="*/ 62283 w 2658882"/>
              <a:gd name="connsiteY0-134" fmla="*/ 42612 h 4093540"/>
              <a:gd name="connsiteX1-135" fmla="*/ 205497 w 2658882"/>
              <a:gd name="connsiteY1-136" fmla="*/ 2144 h 4093540"/>
              <a:gd name="connsiteX2-137" fmla="*/ 2508800 w 2658882"/>
              <a:gd name="connsiteY2-138" fmla="*/ 365375 h 4093540"/>
              <a:gd name="connsiteX3-139" fmla="*/ 2658882 w 2658882"/>
              <a:gd name="connsiteY3-140" fmla="*/ 541004 h 4093540"/>
              <a:gd name="connsiteX4-141" fmla="*/ 2658882 w 2658882"/>
              <a:gd name="connsiteY4-142" fmla="*/ 3553052 h 4093540"/>
              <a:gd name="connsiteX5-143" fmla="*/ 2508776 w 2658882"/>
              <a:gd name="connsiteY5-144" fmla="*/ 3728684 h 4093540"/>
              <a:gd name="connsiteX6-145" fmla="*/ 205473 w 2658882"/>
              <a:gd name="connsiteY6-146" fmla="*/ 4091915 h 4093540"/>
              <a:gd name="connsiteX7-147" fmla="*/ 62283 w 2658882"/>
              <a:gd name="connsiteY7-148" fmla="*/ 4051443 h 4093540"/>
              <a:gd name="connsiteX8-149" fmla="*/ 0 w 2658882"/>
              <a:gd name="connsiteY8-150" fmla="*/ 3916281 h 4093540"/>
              <a:gd name="connsiteX9-151" fmla="*/ 0 w 2658882"/>
              <a:gd name="connsiteY9-152" fmla="*/ 177803 h 4093540"/>
              <a:gd name="connsiteX10-153" fmla="*/ 62283 w 2658882"/>
              <a:gd name="connsiteY10-154" fmla="*/ 42612 h 4093540"/>
              <a:gd name="connsiteX0-155" fmla="*/ 62283 w 2658882"/>
              <a:gd name="connsiteY0-156" fmla="*/ 42612 h 4093540"/>
              <a:gd name="connsiteX1-157" fmla="*/ 205497 w 2658882"/>
              <a:gd name="connsiteY1-158" fmla="*/ 2144 h 4093540"/>
              <a:gd name="connsiteX2-159" fmla="*/ 2508800 w 2658882"/>
              <a:gd name="connsiteY2-160" fmla="*/ 365375 h 4093540"/>
              <a:gd name="connsiteX3-161" fmla="*/ 2658882 w 2658882"/>
              <a:gd name="connsiteY3-162" fmla="*/ 541004 h 4093540"/>
              <a:gd name="connsiteX4-163" fmla="*/ 2658882 w 2658882"/>
              <a:gd name="connsiteY4-164" fmla="*/ 3553052 h 4093540"/>
              <a:gd name="connsiteX5-165" fmla="*/ 2508776 w 2658882"/>
              <a:gd name="connsiteY5-166" fmla="*/ 3728684 h 4093540"/>
              <a:gd name="connsiteX6-167" fmla="*/ 205473 w 2658882"/>
              <a:gd name="connsiteY6-168" fmla="*/ 4091915 h 4093540"/>
              <a:gd name="connsiteX7-169" fmla="*/ 62283 w 2658882"/>
              <a:gd name="connsiteY7-170" fmla="*/ 4051443 h 4093540"/>
              <a:gd name="connsiteX8-171" fmla="*/ 0 w 2658882"/>
              <a:gd name="connsiteY8-172" fmla="*/ 3916281 h 4093540"/>
              <a:gd name="connsiteX9-173" fmla="*/ 0 w 2658882"/>
              <a:gd name="connsiteY9-174" fmla="*/ 177803 h 4093540"/>
              <a:gd name="connsiteX10-175" fmla="*/ 62283 w 2658882"/>
              <a:gd name="connsiteY10-176" fmla="*/ 42612 h 4093540"/>
              <a:gd name="connsiteX0-177" fmla="*/ 62283 w 2658882"/>
              <a:gd name="connsiteY0-178" fmla="*/ 42612 h 4093540"/>
              <a:gd name="connsiteX1-179" fmla="*/ 205497 w 2658882"/>
              <a:gd name="connsiteY1-180" fmla="*/ 2144 h 4093540"/>
              <a:gd name="connsiteX2-181" fmla="*/ 2508800 w 2658882"/>
              <a:gd name="connsiteY2-182" fmla="*/ 365375 h 4093540"/>
              <a:gd name="connsiteX3-183" fmla="*/ 2658882 w 2658882"/>
              <a:gd name="connsiteY3-184" fmla="*/ 541004 h 4093540"/>
              <a:gd name="connsiteX4-185" fmla="*/ 2658882 w 2658882"/>
              <a:gd name="connsiteY4-186" fmla="*/ 3553052 h 4093540"/>
              <a:gd name="connsiteX5-187" fmla="*/ 2508776 w 2658882"/>
              <a:gd name="connsiteY5-188" fmla="*/ 3728684 h 4093540"/>
              <a:gd name="connsiteX6-189" fmla="*/ 205473 w 2658882"/>
              <a:gd name="connsiteY6-190" fmla="*/ 4091915 h 4093540"/>
              <a:gd name="connsiteX7-191" fmla="*/ 62283 w 2658882"/>
              <a:gd name="connsiteY7-192" fmla="*/ 4051443 h 4093540"/>
              <a:gd name="connsiteX8-193" fmla="*/ 0 w 2658882"/>
              <a:gd name="connsiteY8-194" fmla="*/ 3916281 h 4093540"/>
              <a:gd name="connsiteX9-195" fmla="*/ 0 w 2658882"/>
              <a:gd name="connsiteY9-196" fmla="*/ 177803 h 4093540"/>
              <a:gd name="connsiteX10-197" fmla="*/ 62283 w 2658882"/>
              <a:gd name="connsiteY10-198" fmla="*/ 42612 h 4093540"/>
              <a:gd name="connsiteX0-199" fmla="*/ 62283 w 2658882"/>
              <a:gd name="connsiteY0-200" fmla="*/ 42612 h 4092044"/>
              <a:gd name="connsiteX1-201" fmla="*/ 205497 w 2658882"/>
              <a:gd name="connsiteY1-202" fmla="*/ 2144 h 4092044"/>
              <a:gd name="connsiteX2-203" fmla="*/ 2508800 w 2658882"/>
              <a:gd name="connsiteY2-204" fmla="*/ 365375 h 4092044"/>
              <a:gd name="connsiteX3-205" fmla="*/ 2658882 w 2658882"/>
              <a:gd name="connsiteY3-206" fmla="*/ 541004 h 4092044"/>
              <a:gd name="connsiteX4-207" fmla="*/ 2658882 w 2658882"/>
              <a:gd name="connsiteY4-208" fmla="*/ 3553052 h 4092044"/>
              <a:gd name="connsiteX5-209" fmla="*/ 2508776 w 2658882"/>
              <a:gd name="connsiteY5-210" fmla="*/ 3728684 h 4092044"/>
              <a:gd name="connsiteX6-211" fmla="*/ 205473 w 2658882"/>
              <a:gd name="connsiteY6-212" fmla="*/ 4091915 h 4092044"/>
              <a:gd name="connsiteX7-213" fmla="*/ 62283 w 2658882"/>
              <a:gd name="connsiteY7-214" fmla="*/ 4051443 h 4092044"/>
              <a:gd name="connsiteX8-215" fmla="*/ 0 w 2658882"/>
              <a:gd name="connsiteY8-216" fmla="*/ 3916281 h 4092044"/>
              <a:gd name="connsiteX9-217" fmla="*/ 0 w 2658882"/>
              <a:gd name="connsiteY9-218" fmla="*/ 177803 h 4092044"/>
              <a:gd name="connsiteX10-219" fmla="*/ 62283 w 2658882"/>
              <a:gd name="connsiteY10-220" fmla="*/ 42612 h 4092044"/>
              <a:gd name="connsiteX0-221" fmla="*/ 62283 w 2658882"/>
              <a:gd name="connsiteY0-222" fmla="*/ 42612 h 4091915"/>
              <a:gd name="connsiteX1-223" fmla="*/ 205497 w 2658882"/>
              <a:gd name="connsiteY1-224" fmla="*/ 2144 h 4091915"/>
              <a:gd name="connsiteX2-225" fmla="*/ 2508800 w 2658882"/>
              <a:gd name="connsiteY2-226" fmla="*/ 365375 h 4091915"/>
              <a:gd name="connsiteX3-227" fmla="*/ 2658882 w 2658882"/>
              <a:gd name="connsiteY3-228" fmla="*/ 541004 h 4091915"/>
              <a:gd name="connsiteX4-229" fmla="*/ 2658882 w 2658882"/>
              <a:gd name="connsiteY4-230" fmla="*/ 3553052 h 4091915"/>
              <a:gd name="connsiteX5-231" fmla="*/ 2508776 w 2658882"/>
              <a:gd name="connsiteY5-232" fmla="*/ 3728684 h 4091915"/>
              <a:gd name="connsiteX6-233" fmla="*/ 205473 w 2658882"/>
              <a:gd name="connsiteY6-234" fmla="*/ 4091915 h 4091915"/>
              <a:gd name="connsiteX7-235" fmla="*/ 62283 w 2658882"/>
              <a:gd name="connsiteY7-236" fmla="*/ 4051443 h 4091915"/>
              <a:gd name="connsiteX8-237" fmla="*/ 0 w 2658882"/>
              <a:gd name="connsiteY8-238" fmla="*/ 3916281 h 4091915"/>
              <a:gd name="connsiteX9-239" fmla="*/ 0 w 2658882"/>
              <a:gd name="connsiteY9-240" fmla="*/ 177803 h 4091915"/>
              <a:gd name="connsiteX10-241" fmla="*/ 62283 w 2658882"/>
              <a:gd name="connsiteY10-242" fmla="*/ 42612 h 4091915"/>
              <a:gd name="connsiteX0-243" fmla="*/ 62283 w 2658882"/>
              <a:gd name="connsiteY0-244" fmla="*/ 42612 h 4092475"/>
              <a:gd name="connsiteX1-245" fmla="*/ 205497 w 2658882"/>
              <a:gd name="connsiteY1-246" fmla="*/ 2144 h 4092475"/>
              <a:gd name="connsiteX2-247" fmla="*/ 2508800 w 2658882"/>
              <a:gd name="connsiteY2-248" fmla="*/ 365375 h 4092475"/>
              <a:gd name="connsiteX3-249" fmla="*/ 2658882 w 2658882"/>
              <a:gd name="connsiteY3-250" fmla="*/ 541004 h 4092475"/>
              <a:gd name="connsiteX4-251" fmla="*/ 2658882 w 2658882"/>
              <a:gd name="connsiteY4-252" fmla="*/ 3553052 h 4092475"/>
              <a:gd name="connsiteX5-253" fmla="*/ 2508776 w 2658882"/>
              <a:gd name="connsiteY5-254" fmla="*/ 3728684 h 4092475"/>
              <a:gd name="connsiteX6-255" fmla="*/ 205473 w 2658882"/>
              <a:gd name="connsiteY6-256" fmla="*/ 4091915 h 4092475"/>
              <a:gd name="connsiteX7-257" fmla="*/ 62283 w 2658882"/>
              <a:gd name="connsiteY7-258" fmla="*/ 4051443 h 4092475"/>
              <a:gd name="connsiteX8-259" fmla="*/ 0 w 2658882"/>
              <a:gd name="connsiteY8-260" fmla="*/ 3916281 h 4092475"/>
              <a:gd name="connsiteX9-261" fmla="*/ 0 w 2658882"/>
              <a:gd name="connsiteY9-262" fmla="*/ 177803 h 4092475"/>
              <a:gd name="connsiteX10-263" fmla="*/ 62283 w 2658882"/>
              <a:gd name="connsiteY10-264" fmla="*/ 42612 h 4092475"/>
              <a:gd name="connsiteX0-265" fmla="*/ 62283 w 2658882"/>
              <a:gd name="connsiteY0-266" fmla="*/ 42612 h 4094059"/>
              <a:gd name="connsiteX1-267" fmla="*/ 205497 w 2658882"/>
              <a:gd name="connsiteY1-268" fmla="*/ 2144 h 4094059"/>
              <a:gd name="connsiteX2-269" fmla="*/ 2508800 w 2658882"/>
              <a:gd name="connsiteY2-270" fmla="*/ 365375 h 4094059"/>
              <a:gd name="connsiteX3-271" fmla="*/ 2658882 w 2658882"/>
              <a:gd name="connsiteY3-272" fmla="*/ 541004 h 4094059"/>
              <a:gd name="connsiteX4-273" fmla="*/ 2658882 w 2658882"/>
              <a:gd name="connsiteY4-274" fmla="*/ 3553052 h 4094059"/>
              <a:gd name="connsiteX5-275" fmla="*/ 2508776 w 2658882"/>
              <a:gd name="connsiteY5-276" fmla="*/ 3728684 h 4094059"/>
              <a:gd name="connsiteX6-277" fmla="*/ 205473 w 2658882"/>
              <a:gd name="connsiteY6-278" fmla="*/ 4091915 h 4094059"/>
              <a:gd name="connsiteX7-279" fmla="*/ 62283 w 2658882"/>
              <a:gd name="connsiteY7-280" fmla="*/ 4051443 h 4094059"/>
              <a:gd name="connsiteX8-281" fmla="*/ 0 w 2658882"/>
              <a:gd name="connsiteY8-282" fmla="*/ 3916281 h 4094059"/>
              <a:gd name="connsiteX9-283" fmla="*/ 0 w 2658882"/>
              <a:gd name="connsiteY9-284" fmla="*/ 177803 h 4094059"/>
              <a:gd name="connsiteX10-285" fmla="*/ 62283 w 2658882"/>
              <a:gd name="connsiteY10-286" fmla="*/ 42612 h 4094059"/>
              <a:gd name="connsiteX0-287" fmla="*/ 62283 w 2658882"/>
              <a:gd name="connsiteY0-288" fmla="*/ 42612 h 4094059"/>
              <a:gd name="connsiteX1-289" fmla="*/ 205497 w 2658882"/>
              <a:gd name="connsiteY1-290" fmla="*/ 2144 h 4094059"/>
              <a:gd name="connsiteX2-291" fmla="*/ 2508800 w 2658882"/>
              <a:gd name="connsiteY2-292" fmla="*/ 365375 h 4094059"/>
              <a:gd name="connsiteX3-293" fmla="*/ 2658882 w 2658882"/>
              <a:gd name="connsiteY3-294" fmla="*/ 541004 h 4094059"/>
              <a:gd name="connsiteX4-295" fmla="*/ 2658882 w 2658882"/>
              <a:gd name="connsiteY4-296" fmla="*/ 3553052 h 4094059"/>
              <a:gd name="connsiteX5-297" fmla="*/ 2508776 w 2658882"/>
              <a:gd name="connsiteY5-298" fmla="*/ 3728684 h 4094059"/>
              <a:gd name="connsiteX6-299" fmla="*/ 205473 w 2658882"/>
              <a:gd name="connsiteY6-300" fmla="*/ 4091915 h 4094059"/>
              <a:gd name="connsiteX7-301" fmla="*/ 62283 w 2658882"/>
              <a:gd name="connsiteY7-302" fmla="*/ 4051443 h 4094059"/>
              <a:gd name="connsiteX8-303" fmla="*/ 0 w 2658882"/>
              <a:gd name="connsiteY8-304" fmla="*/ 3916281 h 4094059"/>
              <a:gd name="connsiteX9-305" fmla="*/ 0 w 2658882"/>
              <a:gd name="connsiteY9-306" fmla="*/ 177803 h 4094059"/>
              <a:gd name="connsiteX10-307" fmla="*/ 62283 w 2658882"/>
              <a:gd name="connsiteY10-308" fmla="*/ 42612 h 4094059"/>
              <a:gd name="connsiteX0-309" fmla="*/ 62283 w 2658882"/>
              <a:gd name="connsiteY0-310" fmla="*/ 42612 h 4094059"/>
              <a:gd name="connsiteX1-311" fmla="*/ 205497 w 2658882"/>
              <a:gd name="connsiteY1-312" fmla="*/ 2144 h 4094059"/>
              <a:gd name="connsiteX2-313" fmla="*/ 2508800 w 2658882"/>
              <a:gd name="connsiteY2-314" fmla="*/ 365375 h 4094059"/>
              <a:gd name="connsiteX3-315" fmla="*/ 2658882 w 2658882"/>
              <a:gd name="connsiteY3-316" fmla="*/ 541004 h 4094059"/>
              <a:gd name="connsiteX4-317" fmla="*/ 2658882 w 2658882"/>
              <a:gd name="connsiteY4-318" fmla="*/ 3553052 h 4094059"/>
              <a:gd name="connsiteX5-319" fmla="*/ 2508776 w 2658882"/>
              <a:gd name="connsiteY5-320" fmla="*/ 3728684 h 4094059"/>
              <a:gd name="connsiteX6-321" fmla="*/ 205473 w 2658882"/>
              <a:gd name="connsiteY6-322" fmla="*/ 4091915 h 4094059"/>
              <a:gd name="connsiteX7-323" fmla="*/ 62283 w 2658882"/>
              <a:gd name="connsiteY7-324" fmla="*/ 4051443 h 4094059"/>
              <a:gd name="connsiteX8-325" fmla="*/ 0 w 2658882"/>
              <a:gd name="connsiteY8-326" fmla="*/ 3916281 h 4094059"/>
              <a:gd name="connsiteX9-327" fmla="*/ 0 w 2658882"/>
              <a:gd name="connsiteY9-328" fmla="*/ 177803 h 4094059"/>
              <a:gd name="connsiteX10-329" fmla="*/ 62283 w 2658882"/>
              <a:gd name="connsiteY10-330" fmla="*/ 42612 h 4094059"/>
              <a:gd name="connsiteX0-331" fmla="*/ 62283 w 2658882"/>
              <a:gd name="connsiteY0-332" fmla="*/ 42612 h 4094059"/>
              <a:gd name="connsiteX1-333" fmla="*/ 205497 w 2658882"/>
              <a:gd name="connsiteY1-334" fmla="*/ 2144 h 4094059"/>
              <a:gd name="connsiteX2-335" fmla="*/ 2508800 w 2658882"/>
              <a:gd name="connsiteY2-336" fmla="*/ 365375 h 4094059"/>
              <a:gd name="connsiteX3-337" fmla="*/ 2658882 w 2658882"/>
              <a:gd name="connsiteY3-338" fmla="*/ 541004 h 4094059"/>
              <a:gd name="connsiteX4-339" fmla="*/ 2658882 w 2658882"/>
              <a:gd name="connsiteY4-340" fmla="*/ 3553052 h 4094059"/>
              <a:gd name="connsiteX5-341" fmla="*/ 2508776 w 2658882"/>
              <a:gd name="connsiteY5-342" fmla="*/ 3728684 h 4094059"/>
              <a:gd name="connsiteX6-343" fmla="*/ 205473 w 2658882"/>
              <a:gd name="connsiteY6-344" fmla="*/ 4091915 h 4094059"/>
              <a:gd name="connsiteX7-345" fmla="*/ 62283 w 2658882"/>
              <a:gd name="connsiteY7-346" fmla="*/ 4051443 h 4094059"/>
              <a:gd name="connsiteX8-347" fmla="*/ 0 w 2658882"/>
              <a:gd name="connsiteY8-348" fmla="*/ 3916281 h 4094059"/>
              <a:gd name="connsiteX9-349" fmla="*/ 0 w 2658882"/>
              <a:gd name="connsiteY9-350" fmla="*/ 177803 h 4094059"/>
              <a:gd name="connsiteX10-351" fmla="*/ 62283 w 2658882"/>
              <a:gd name="connsiteY10-352" fmla="*/ 42612 h 4094059"/>
              <a:gd name="connsiteX0-353" fmla="*/ 62283 w 2658882"/>
              <a:gd name="connsiteY0-354" fmla="*/ 42612 h 4094059"/>
              <a:gd name="connsiteX1-355" fmla="*/ 205497 w 2658882"/>
              <a:gd name="connsiteY1-356" fmla="*/ 2144 h 4094059"/>
              <a:gd name="connsiteX2-357" fmla="*/ 2508800 w 2658882"/>
              <a:gd name="connsiteY2-358" fmla="*/ 365375 h 4094059"/>
              <a:gd name="connsiteX3-359" fmla="*/ 2658882 w 2658882"/>
              <a:gd name="connsiteY3-360" fmla="*/ 541004 h 4094059"/>
              <a:gd name="connsiteX4-361" fmla="*/ 2658882 w 2658882"/>
              <a:gd name="connsiteY4-362" fmla="*/ 3553052 h 4094059"/>
              <a:gd name="connsiteX5-363" fmla="*/ 2508776 w 2658882"/>
              <a:gd name="connsiteY5-364" fmla="*/ 3728684 h 4094059"/>
              <a:gd name="connsiteX6-365" fmla="*/ 205473 w 2658882"/>
              <a:gd name="connsiteY6-366" fmla="*/ 4091915 h 4094059"/>
              <a:gd name="connsiteX7-367" fmla="*/ 62283 w 2658882"/>
              <a:gd name="connsiteY7-368" fmla="*/ 4051443 h 4094059"/>
              <a:gd name="connsiteX8-369" fmla="*/ 0 w 2658882"/>
              <a:gd name="connsiteY8-370" fmla="*/ 3916281 h 4094059"/>
              <a:gd name="connsiteX9-371" fmla="*/ 0 w 2658882"/>
              <a:gd name="connsiteY9-372" fmla="*/ 177803 h 4094059"/>
              <a:gd name="connsiteX10-373" fmla="*/ 62283 w 2658882"/>
              <a:gd name="connsiteY10-374" fmla="*/ 42612 h 4094059"/>
              <a:gd name="connsiteX0-375" fmla="*/ 62283 w 2658882"/>
              <a:gd name="connsiteY0-376" fmla="*/ 42612 h 4094059"/>
              <a:gd name="connsiteX1-377" fmla="*/ 205497 w 2658882"/>
              <a:gd name="connsiteY1-378" fmla="*/ 2144 h 4094059"/>
              <a:gd name="connsiteX2-379" fmla="*/ 2508800 w 2658882"/>
              <a:gd name="connsiteY2-380" fmla="*/ 365375 h 4094059"/>
              <a:gd name="connsiteX3-381" fmla="*/ 2658882 w 2658882"/>
              <a:gd name="connsiteY3-382" fmla="*/ 541004 h 4094059"/>
              <a:gd name="connsiteX4-383" fmla="*/ 2658882 w 2658882"/>
              <a:gd name="connsiteY4-384" fmla="*/ 3553052 h 4094059"/>
              <a:gd name="connsiteX5-385" fmla="*/ 2508776 w 2658882"/>
              <a:gd name="connsiteY5-386" fmla="*/ 3728684 h 4094059"/>
              <a:gd name="connsiteX6-387" fmla="*/ 205473 w 2658882"/>
              <a:gd name="connsiteY6-388" fmla="*/ 4091915 h 4094059"/>
              <a:gd name="connsiteX7-389" fmla="*/ 62283 w 2658882"/>
              <a:gd name="connsiteY7-390" fmla="*/ 4051443 h 4094059"/>
              <a:gd name="connsiteX8-391" fmla="*/ 0 w 2658882"/>
              <a:gd name="connsiteY8-392" fmla="*/ 3916281 h 4094059"/>
              <a:gd name="connsiteX9-393" fmla="*/ 0 w 2658882"/>
              <a:gd name="connsiteY9-394" fmla="*/ 177803 h 4094059"/>
              <a:gd name="connsiteX10-395" fmla="*/ 62283 w 2658882"/>
              <a:gd name="connsiteY10-396" fmla="*/ 42612 h 40940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658882" h="4094059">
                <a:moveTo>
                  <a:pt x="62283" y="42612"/>
                </a:moveTo>
                <a:cubicBezTo>
                  <a:pt x="101616" y="8995"/>
                  <a:pt x="154387" y="-5916"/>
                  <a:pt x="205497" y="2144"/>
                </a:cubicBezTo>
                <a:cubicBezTo>
                  <a:pt x="205497" y="2144"/>
                  <a:pt x="2508800" y="365375"/>
                  <a:pt x="2508800" y="365375"/>
                </a:cubicBezTo>
                <a:cubicBezTo>
                  <a:pt x="2599348" y="379655"/>
                  <a:pt x="2658882" y="449336"/>
                  <a:pt x="2658882" y="541004"/>
                </a:cubicBezTo>
                <a:cubicBezTo>
                  <a:pt x="2658882" y="541004"/>
                  <a:pt x="2658882" y="3553052"/>
                  <a:pt x="2658882" y="3553052"/>
                </a:cubicBezTo>
                <a:cubicBezTo>
                  <a:pt x="2658882" y="3644720"/>
                  <a:pt x="2599325" y="3714404"/>
                  <a:pt x="2508776" y="3728684"/>
                </a:cubicBezTo>
                <a:cubicBezTo>
                  <a:pt x="2508776" y="3728684"/>
                  <a:pt x="205473" y="4091915"/>
                  <a:pt x="205473" y="4091915"/>
                </a:cubicBezTo>
                <a:cubicBezTo>
                  <a:pt x="154364" y="4099976"/>
                  <a:pt x="101616" y="4085060"/>
                  <a:pt x="62283" y="4051443"/>
                </a:cubicBezTo>
                <a:cubicBezTo>
                  <a:pt x="22950" y="4017828"/>
                  <a:pt x="0" y="3968024"/>
                  <a:pt x="0" y="3916281"/>
                </a:cubicBezTo>
                <a:cubicBezTo>
                  <a:pt x="0" y="3916282"/>
                  <a:pt x="0" y="177804"/>
                  <a:pt x="0" y="177803"/>
                </a:cubicBezTo>
                <a:cubicBezTo>
                  <a:pt x="0" y="126063"/>
                  <a:pt x="22950" y="76228"/>
                  <a:pt x="62283" y="42612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5296535" y="2344420"/>
            <a:ext cx="1701792" cy="3378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uFillTx/>
                <a:latin typeface="Times New Roman" panose="02020603050405020304" charset="0"/>
                <a:ea typeface="微软雅黑" panose="020B0503020204020204" charset="-122"/>
                <a:sym typeface="Arial" panose="020B0604020202020204" pitchFamily="34" charset="0"/>
              </a:rPr>
              <a:t>Marfan Syndrome</a:t>
            </a:r>
            <a:endParaRPr lang="en-US" altLang="zh-CN" sz="1600" b="1" dirty="0">
              <a:uFillTx/>
              <a:latin typeface="Times New Roman" panose="020206030504050203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任意多边形: 形状 15"/>
          <p:cNvSpPr/>
          <p:nvPr>
            <p:custDataLst>
              <p:tags r:id="rId7"/>
            </p:custDataLst>
          </p:nvPr>
        </p:nvSpPr>
        <p:spPr>
          <a:xfrm>
            <a:off x="8004175" y="1536065"/>
            <a:ext cx="2503384" cy="3786260"/>
          </a:xfrm>
          <a:custGeom>
            <a:avLst/>
            <a:gdLst>
              <a:gd name="connsiteX0" fmla="*/ 62283 w 2658882"/>
              <a:gd name="connsiteY0" fmla="*/ 40468 h 4091396"/>
              <a:gd name="connsiteX1" fmla="*/ 205497 w 2658882"/>
              <a:gd name="connsiteY1" fmla="*/ 0 h 4091396"/>
              <a:gd name="connsiteX2" fmla="*/ 2508800 w 2658882"/>
              <a:gd name="connsiteY2" fmla="*/ 363231 h 4091396"/>
              <a:gd name="connsiteX3" fmla="*/ 2658882 w 2658882"/>
              <a:gd name="connsiteY3" fmla="*/ 538860 h 4091396"/>
              <a:gd name="connsiteX4" fmla="*/ 2658882 w 2658882"/>
              <a:gd name="connsiteY4" fmla="*/ 3550908 h 4091396"/>
              <a:gd name="connsiteX5" fmla="*/ 2508776 w 2658882"/>
              <a:gd name="connsiteY5" fmla="*/ 3726540 h 4091396"/>
              <a:gd name="connsiteX6" fmla="*/ 205473 w 2658882"/>
              <a:gd name="connsiteY6" fmla="*/ 4089771 h 4091396"/>
              <a:gd name="connsiteX7" fmla="*/ 62283 w 2658882"/>
              <a:gd name="connsiteY7" fmla="*/ 4049299 h 4091396"/>
              <a:gd name="connsiteX8" fmla="*/ 0 w 2658882"/>
              <a:gd name="connsiteY8" fmla="*/ 3914137 h 4091396"/>
              <a:gd name="connsiteX9" fmla="*/ 0 w 2658882"/>
              <a:gd name="connsiteY9" fmla="*/ 175659 h 4091396"/>
              <a:gd name="connsiteX10" fmla="*/ 62283 w 2658882"/>
              <a:gd name="connsiteY10" fmla="*/ 40468 h 4091396"/>
              <a:gd name="connsiteX0-1" fmla="*/ 62283 w 2658882"/>
              <a:gd name="connsiteY0-2" fmla="*/ 42612 h 4093540"/>
              <a:gd name="connsiteX1-3" fmla="*/ 205497 w 2658882"/>
              <a:gd name="connsiteY1-4" fmla="*/ 2144 h 4093540"/>
              <a:gd name="connsiteX2-5" fmla="*/ 2508800 w 2658882"/>
              <a:gd name="connsiteY2-6" fmla="*/ 365375 h 4093540"/>
              <a:gd name="connsiteX3-7" fmla="*/ 2658882 w 2658882"/>
              <a:gd name="connsiteY3-8" fmla="*/ 541004 h 4093540"/>
              <a:gd name="connsiteX4-9" fmla="*/ 2658882 w 2658882"/>
              <a:gd name="connsiteY4-10" fmla="*/ 3553052 h 4093540"/>
              <a:gd name="connsiteX5-11" fmla="*/ 2508776 w 2658882"/>
              <a:gd name="connsiteY5-12" fmla="*/ 3728684 h 4093540"/>
              <a:gd name="connsiteX6-13" fmla="*/ 205473 w 2658882"/>
              <a:gd name="connsiteY6-14" fmla="*/ 4091915 h 4093540"/>
              <a:gd name="connsiteX7-15" fmla="*/ 62283 w 2658882"/>
              <a:gd name="connsiteY7-16" fmla="*/ 4051443 h 4093540"/>
              <a:gd name="connsiteX8-17" fmla="*/ 0 w 2658882"/>
              <a:gd name="connsiteY8-18" fmla="*/ 3916281 h 4093540"/>
              <a:gd name="connsiteX9-19" fmla="*/ 0 w 2658882"/>
              <a:gd name="connsiteY9-20" fmla="*/ 177803 h 4093540"/>
              <a:gd name="connsiteX10-21" fmla="*/ 62283 w 2658882"/>
              <a:gd name="connsiteY10-22" fmla="*/ 42612 h 4093540"/>
              <a:gd name="connsiteX0-23" fmla="*/ 62283 w 2658882"/>
              <a:gd name="connsiteY0-24" fmla="*/ 42612 h 4093540"/>
              <a:gd name="connsiteX1-25" fmla="*/ 205497 w 2658882"/>
              <a:gd name="connsiteY1-26" fmla="*/ 2144 h 4093540"/>
              <a:gd name="connsiteX2-27" fmla="*/ 2508800 w 2658882"/>
              <a:gd name="connsiteY2-28" fmla="*/ 365375 h 4093540"/>
              <a:gd name="connsiteX3-29" fmla="*/ 2658882 w 2658882"/>
              <a:gd name="connsiteY3-30" fmla="*/ 541004 h 4093540"/>
              <a:gd name="connsiteX4-31" fmla="*/ 2658882 w 2658882"/>
              <a:gd name="connsiteY4-32" fmla="*/ 3553052 h 4093540"/>
              <a:gd name="connsiteX5-33" fmla="*/ 2508776 w 2658882"/>
              <a:gd name="connsiteY5-34" fmla="*/ 3728684 h 4093540"/>
              <a:gd name="connsiteX6-35" fmla="*/ 205473 w 2658882"/>
              <a:gd name="connsiteY6-36" fmla="*/ 4091915 h 4093540"/>
              <a:gd name="connsiteX7-37" fmla="*/ 62283 w 2658882"/>
              <a:gd name="connsiteY7-38" fmla="*/ 4051443 h 4093540"/>
              <a:gd name="connsiteX8-39" fmla="*/ 0 w 2658882"/>
              <a:gd name="connsiteY8-40" fmla="*/ 3916281 h 4093540"/>
              <a:gd name="connsiteX9-41" fmla="*/ 0 w 2658882"/>
              <a:gd name="connsiteY9-42" fmla="*/ 177803 h 4093540"/>
              <a:gd name="connsiteX10-43" fmla="*/ 62283 w 2658882"/>
              <a:gd name="connsiteY10-44" fmla="*/ 42612 h 4093540"/>
              <a:gd name="connsiteX0-45" fmla="*/ 62283 w 2658882"/>
              <a:gd name="connsiteY0-46" fmla="*/ 42612 h 4093540"/>
              <a:gd name="connsiteX1-47" fmla="*/ 205497 w 2658882"/>
              <a:gd name="connsiteY1-48" fmla="*/ 2144 h 4093540"/>
              <a:gd name="connsiteX2-49" fmla="*/ 2508800 w 2658882"/>
              <a:gd name="connsiteY2-50" fmla="*/ 365375 h 4093540"/>
              <a:gd name="connsiteX3-51" fmla="*/ 2658882 w 2658882"/>
              <a:gd name="connsiteY3-52" fmla="*/ 541004 h 4093540"/>
              <a:gd name="connsiteX4-53" fmla="*/ 2658882 w 2658882"/>
              <a:gd name="connsiteY4-54" fmla="*/ 3553052 h 4093540"/>
              <a:gd name="connsiteX5-55" fmla="*/ 2508776 w 2658882"/>
              <a:gd name="connsiteY5-56" fmla="*/ 3728684 h 4093540"/>
              <a:gd name="connsiteX6-57" fmla="*/ 205473 w 2658882"/>
              <a:gd name="connsiteY6-58" fmla="*/ 4091915 h 4093540"/>
              <a:gd name="connsiteX7-59" fmla="*/ 62283 w 2658882"/>
              <a:gd name="connsiteY7-60" fmla="*/ 4051443 h 4093540"/>
              <a:gd name="connsiteX8-61" fmla="*/ 0 w 2658882"/>
              <a:gd name="connsiteY8-62" fmla="*/ 3916281 h 4093540"/>
              <a:gd name="connsiteX9-63" fmla="*/ 0 w 2658882"/>
              <a:gd name="connsiteY9-64" fmla="*/ 177803 h 4093540"/>
              <a:gd name="connsiteX10-65" fmla="*/ 62283 w 2658882"/>
              <a:gd name="connsiteY10-66" fmla="*/ 42612 h 4093540"/>
              <a:gd name="connsiteX0-67" fmla="*/ 62283 w 2658882"/>
              <a:gd name="connsiteY0-68" fmla="*/ 42612 h 4093540"/>
              <a:gd name="connsiteX1-69" fmla="*/ 205497 w 2658882"/>
              <a:gd name="connsiteY1-70" fmla="*/ 2144 h 4093540"/>
              <a:gd name="connsiteX2-71" fmla="*/ 2508800 w 2658882"/>
              <a:gd name="connsiteY2-72" fmla="*/ 365375 h 4093540"/>
              <a:gd name="connsiteX3-73" fmla="*/ 2658882 w 2658882"/>
              <a:gd name="connsiteY3-74" fmla="*/ 541004 h 4093540"/>
              <a:gd name="connsiteX4-75" fmla="*/ 2658882 w 2658882"/>
              <a:gd name="connsiteY4-76" fmla="*/ 3553052 h 4093540"/>
              <a:gd name="connsiteX5-77" fmla="*/ 2508776 w 2658882"/>
              <a:gd name="connsiteY5-78" fmla="*/ 3728684 h 4093540"/>
              <a:gd name="connsiteX6-79" fmla="*/ 205473 w 2658882"/>
              <a:gd name="connsiteY6-80" fmla="*/ 4091915 h 4093540"/>
              <a:gd name="connsiteX7-81" fmla="*/ 62283 w 2658882"/>
              <a:gd name="connsiteY7-82" fmla="*/ 4051443 h 4093540"/>
              <a:gd name="connsiteX8-83" fmla="*/ 0 w 2658882"/>
              <a:gd name="connsiteY8-84" fmla="*/ 3916281 h 4093540"/>
              <a:gd name="connsiteX9-85" fmla="*/ 0 w 2658882"/>
              <a:gd name="connsiteY9-86" fmla="*/ 177803 h 4093540"/>
              <a:gd name="connsiteX10-87" fmla="*/ 62283 w 2658882"/>
              <a:gd name="connsiteY10-88" fmla="*/ 42612 h 4093540"/>
              <a:gd name="connsiteX0-89" fmla="*/ 62283 w 2658882"/>
              <a:gd name="connsiteY0-90" fmla="*/ 42612 h 4093540"/>
              <a:gd name="connsiteX1-91" fmla="*/ 205497 w 2658882"/>
              <a:gd name="connsiteY1-92" fmla="*/ 2144 h 4093540"/>
              <a:gd name="connsiteX2-93" fmla="*/ 2508800 w 2658882"/>
              <a:gd name="connsiteY2-94" fmla="*/ 365375 h 4093540"/>
              <a:gd name="connsiteX3-95" fmla="*/ 2658882 w 2658882"/>
              <a:gd name="connsiteY3-96" fmla="*/ 541004 h 4093540"/>
              <a:gd name="connsiteX4-97" fmla="*/ 2658882 w 2658882"/>
              <a:gd name="connsiteY4-98" fmla="*/ 3553052 h 4093540"/>
              <a:gd name="connsiteX5-99" fmla="*/ 2508776 w 2658882"/>
              <a:gd name="connsiteY5-100" fmla="*/ 3728684 h 4093540"/>
              <a:gd name="connsiteX6-101" fmla="*/ 205473 w 2658882"/>
              <a:gd name="connsiteY6-102" fmla="*/ 4091915 h 4093540"/>
              <a:gd name="connsiteX7-103" fmla="*/ 62283 w 2658882"/>
              <a:gd name="connsiteY7-104" fmla="*/ 4051443 h 4093540"/>
              <a:gd name="connsiteX8-105" fmla="*/ 0 w 2658882"/>
              <a:gd name="connsiteY8-106" fmla="*/ 3916281 h 4093540"/>
              <a:gd name="connsiteX9-107" fmla="*/ 0 w 2658882"/>
              <a:gd name="connsiteY9-108" fmla="*/ 177803 h 4093540"/>
              <a:gd name="connsiteX10-109" fmla="*/ 62283 w 2658882"/>
              <a:gd name="connsiteY10-110" fmla="*/ 42612 h 4093540"/>
              <a:gd name="connsiteX0-111" fmla="*/ 62283 w 2658882"/>
              <a:gd name="connsiteY0-112" fmla="*/ 42612 h 4093540"/>
              <a:gd name="connsiteX1-113" fmla="*/ 205497 w 2658882"/>
              <a:gd name="connsiteY1-114" fmla="*/ 2144 h 4093540"/>
              <a:gd name="connsiteX2-115" fmla="*/ 2508800 w 2658882"/>
              <a:gd name="connsiteY2-116" fmla="*/ 365375 h 4093540"/>
              <a:gd name="connsiteX3-117" fmla="*/ 2658882 w 2658882"/>
              <a:gd name="connsiteY3-118" fmla="*/ 541004 h 4093540"/>
              <a:gd name="connsiteX4-119" fmla="*/ 2658882 w 2658882"/>
              <a:gd name="connsiteY4-120" fmla="*/ 3553052 h 4093540"/>
              <a:gd name="connsiteX5-121" fmla="*/ 2508776 w 2658882"/>
              <a:gd name="connsiteY5-122" fmla="*/ 3728684 h 4093540"/>
              <a:gd name="connsiteX6-123" fmla="*/ 205473 w 2658882"/>
              <a:gd name="connsiteY6-124" fmla="*/ 4091915 h 4093540"/>
              <a:gd name="connsiteX7-125" fmla="*/ 62283 w 2658882"/>
              <a:gd name="connsiteY7-126" fmla="*/ 4051443 h 4093540"/>
              <a:gd name="connsiteX8-127" fmla="*/ 0 w 2658882"/>
              <a:gd name="connsiteY8-128" fmla="*/ 3916281 h 4093540"/>
              <a:gd name="connsiteX9-129" fmla="*/ 0 w 2658882"/>
              <a:gd name="connsiteY9-130" fmla="*/ 177803 h 4093540"/>
              <a:gd name="connsiteX10-131" fmla="*/ 62283 w 2658882"/>
              <a:gd name="connsiteY10-132" fmla="*/ 42612 h 4093540"/>
              <a:gd name="connsiteX0-133" fmla="*/ 62283 w 2658882"/>
              <a:gd name="connsiteY0-134" fmla="*/ 42612 h 4093540"/>
              <a:gd name="connsiteX1-135" fmla="*/ 205497 w 2658882"/>
              <a:gd name="connsiteY1-136" fmla="*/ 2144 h 4093540"/>
              <a:gd name="connsiteX2-137" fmla="*/ 2508800 w 2658882"/>
              <a:gd name="connsiteY2-138" fmla="*/ 365375 h 4093540"/>
              <a:gd name="connsiteX3-139" fmla="*/ 2658882 w 2658882"/>
              <a:gd name="connsiteY3-140" fmla="*/ 541004 h 4093540"/>
              <a:gd name="connsiteX4-141" fmla="*/ 2658882 w 2658882"/>
              <a:gd name="connsiteY4-142" fmla="*/ 3553052 h 4093540"/>
              <a:gd name="connsiteX5-143" fmla="*/ 2508776 w 2658882"/>
              <a:gd name="connsiteY5-144" fmla="*/ 3728684 h 4093540"/>
              <a:gd name="connsiteX6-145" fmla="*/ 205473 w 2658882"/>
              <a:gd name="connsiteY6-146" fmla="*/ 4091915 h 4093540"/>
              <a:gd name="connsiteX7-147" fmla="*/ 62283 w 2658882"/>
              <a:gd name="connsiteY7-148" fmla="*/ 4051443 h 4093540"/>
              <a:gd name="connsiteX8-149" fmla="*/ 0 w 2658882"/>
              <a:gd name="connsiteY8-150" fmla="*/ 3916281 h 4093540"/>
              <a:gd name="connsiteX9-151" fmla="*/ 0 w 2658882"/>
              <a:gd name="connsiteY9-152" fmla="*/ 177803 h 4093540"/>
              <a:gd name="connsiteX10-153" fmla="*/ 62283 w 2658882"/>
              <a:gd name="connsiteY10-154" fmla="*/ 42612 h 4093540"/>
              <a:gd name="connsiteX0-155" fmla="*/ 62283 w 2658882"/>
              <a:gd name="connsiteY0-156" fmla="*/ 42612 h 4093540"/>
              <a:gd name="connsiteX1-157" fmla="*/ 205497 w 2658882"/>
              <a:gd name="connsiteY1-158" fmla="*/ 2144 h 4093540"/>
              <a:gd name="connsiteX2-159" fmla="*/ 2508800 w 2658882"/>
              <a:gd name="connsiteY2-160" fmla="*/ 365375 h 4093540"/>
              <a:gd name="connsiteX3-161" fmla="*/ 2658882 w 2658882"/>
              <a:gd name="connsiteY3-162" fmla="*/ 541004 h 4093540"/>
              <a:gd name="connsiteX4-163" fmla="*/ 2658882 w 2658882"/>
              <a:gd name="connsiteY4-164" fmla="*/ 3553052 h 4093540"/>
              <a:gd name="connsiteX5-165" fmla="*/ 2508776 w 2658882"/>
              <a:gd name="connsiteY5-166" fmla="*/ 3728684 h 4093540"/>
              <a:gd name="connsiteX6-167" fmla="*/ 205473 w 2658882"/>
              <a:gd name="connsiteY6-168" fmla="*/ 4091915 h 4093540"/>
              <a:gd name="connsiteX7-169" fmla="*/ 62283 w 2658882"/>
              <a:gd name="connsiteY7-170" fmla="*/ 4051443 h 4093540"/>
              <a:gd name="connsiteX8-171" fmla="*/ 0 w 2658882"/>
              <a:gd name="connsiteY8-172" fmla="*/ 3916281 h 4093540"/>
              <a:gd name="connsiteX9-173" fmla="*/ 0 w 2658882"/>
              <a:gd name="connsiteY9-174" fmla="*/ 177803 h 4093540"/>
              <a:gd name="connsiteX10-175" fmla="*/ 62283 w 2658882"/>
              <a:gd name="connsiteY10-176" fmla="*/ 42612 h 4093540"/>
              <a:gd name="connsiteX0-177" fmla="*/ 62283 w 2658882"/>
              <a:gd name="connsiteY0-178" fmla="*/ 42612 h 4093540"/>
              <a:gd name="connsiteX1-179" fmla="*/ 205497 w 2658882"/>
              <a:gd name="connsiteY1-180" fmla="*/ 2144 h 4093540"/>
              <a:gd name="connsiteX2-181" fmla="*/ 2508800 w 2658882"/>
              <a:gd name="connsiteY2-182" fmla="*/ 365375 h 4093540"/>
              <a:gd name="connsiteX3-183" fmla="*/ 2658882 w 2658882"/>
              <a:gd name="connsiteY3-184" fmla="*/ 541004 h 4093540"/>
              <a:gd name="connsiteX4-185" fmla="*/ 2658882 w 2658882"/>
              <a:gd name="connsiteY4-186" fmla="*/ 3553052 h 4093540"/>
              <a:gd name="connsiteX5-187" fmla="*/ 2508776 w 2658882"/>
              <a:gd name="connsiteY5-188" fmla="*/ 3728684 h 4093540"/>
              <a:gd name="connsiteX6-189" fmla="*/ 205473 w 2658882"/>
              <a:gd name="connsiteY6-190" fmla="*/ 4091915 h 4093540"/>
              <a:gd name="connsiteX7-191" fmla="*/ 62283 w 2658882"/>
              <a:gd name="connsiteY7-192" fmla="*/ 4051443 h 4093540"/>
              <a:gd name="connsiteX8-193" fmla="*/ 0 w 2658882"/>
              <a:gd name="connsiteY8-194" fmla="*/ 3916281 h 4093540"/>
              <a:gd name="connsiteX9-195" fmla="*/ 0 w 2658882"/>
              <a:gd name="connsiteY9-196" fmla="*/ 177803 h 4093540"/>
              <a:gd name="connsiteX10-197" fmla="*/ 62283 w 2658882"/>
              <a:gd name="connsiteY10-198" fmla="*/ 42612 h 4093540"/>
              <a:gd name="connsiteX0-199" fmla="*/ 62283 w 2658882"/>
              <a:gd name="connsiteY0-200" fmla="*/ 42612 h 4092044"/>
              <a:gd name="connsiteX1-201" fmla="*/ 205497 w 2658882"/>
              <a:gd name="connsiteY1-202" fmla="*/ 2144 h 4092044"/>
              <a:gd name="connsiteX2-203" fmla="*/ 2508800 w 2658882"/>
              <a:gd name="connsiteY2-204" fmla="*/ 365375 h 4092044"/>
              <a:gd name="connsiteX3-205" fmla="*/ 2658882 w 2658882"/>
              <a:gd name="connsiteY3-206" fmla="*/ 541004 h 4092044"/>
              <a:gd name="connsiteX4-207" fmla="*/ 2658882 w 2658882"/>
              <a:gd name="connsiteY4-208" fmla="*/ 3553052 h 4092044"/>
              <a:gd name="connsiteX5-209" fmla="*/ 2508776 w 2658882"/>
              <a:gd name="connsiteY5-210" fmla="*/ 3728684 h 4092044"/>
              <a:gd name="connsiteX6-211" fmla="*/ 205473 w 2658882"/>
              <a:gd name="connsiteY6-212" fmla="*/ 4091915 h 4092044"/>
              <a:gd name="connsiteX7-213" fmla="*/ 62283 w 2658882"/>
              <a:gd name="connsiteY7-214" fmla="*/ 4051443 h 4092044"/>
              <a:gd name="connsiteX8-215" fmla="*/ 0 w 2658882"/>
              <a:gd name="connsiteY8-216" fmla="*/ 3916281 h 4092044"/>
              <a:gd name="connsiteX9-217" fmla="*/ 0 w 2658882"/>
              <a:gd name="connsiteY9-218" fmla="*/ 177803 h 4092044"/>
              <a:gd name="connsiteX10-219" fmla="*/ 62283 w 2658882"/>
              <a:gd name="connsiteY10-220" fmla="*/ 42612 h 4092044"/>
              <a:gd name="connsiteX0-221" fmla="*/ 62283 w 2658882"/>
              <a:gd name="connsiteY0-222" fmla="*/ 42612 h 4091915"/>
              <a:gd name="connsiteX1-223" fmla="*/ 205497 w 2658882"/>
              <a:gd name="connsiteY1-224" fmla="*/ 2144 h 4091915"/>
              <a:gd name="connsiteX2-225" fmla="*/ 2508800 w 2658882"/>
              <a:gd name="connsiteY2-226" fmla="*/ 365375 h 4091915"/>
              <a:gd name="connsiteX3-227" fmla="*/ 2658882 w 2658882"/>
              <a:gd name="connsiteY3-228" fmla="*/ 541004 h 4091915"/>
              <a:gd name="connsiteX4-229" fmla="*/ 2658882 w 2658882"/>
              <a:gd name="connsiteY4-230" fmla="*/ 3553052 h 4091915"/>
              <a:gd name="connsiteX5-231" fmla="*/ 2508776 w 2658882"/>
              <a:gd name="connsiteY5-232" fmla="*/ 3728684 h 4091915"/>
              <a:gd name="connsiteX6-233" fmla="*/ 205473 w 2658882"/>
              <a:gd name="connsiteY6-234" fmla="*/ 4091915 h 4091915"/>
              <a:gd name="connsiteX7-235" fmla="*/ 62283 w 2658882"/>
              <a:gd name="connsiteY7-236" fmla="*/ 4051443 h 4091915"/>
              <a:gd name="connsiteX8-237" fmla="*/ 0 w 2658882"/>
              <a:gd name="connsiteY8-238" fmla="*/ 3916281 h 4091915"/>
              <a:gd name="connsiteX9-239" fmla="*/ 0 w 2658882"/>
              <a:gd name="connsiteY9-240" fmla="*/ 177803 h 4091915"/>
              <a:gd name="connsiteX10-241" fmla="*/ 62283 w 2658882"/>
              <a:gd name="connsiteY10-242" fmla="*/ 42612 h 4091915"/>
              <a:gd name="connsiteX0-243" fmla="*/ 62283 w 2658882"/>
              <a:gd name="connsiteY0-244" fmla="*/ 42612 h 4092475"/>
              <a:gd name="connsiteX1-245" fmla="*/ 205497 w 2658882"/>
              <a:gd name="connsiteY1-246" fmla="*/ 2144 h 4092475"/>
              <a:gd name="connsiteX2-247" fmla="*/ 2508800 w 2658882"/>
              <a:gd name="connsiteY2-248" fmla="*/ 365375 h 4092475"/>
              <a:gd name="connsiteX3-249" fmla="*/ 2658882 w 2658882"/>
              <a:gd name="connsiteY3-250" fmla="*/ 541004 h 4092475"/>
              <a:gd name="connsiteX4-251" fmla="*/ 2658882 w 2658882"/>
              <a:gd name="connsiteY4-252" fmla="*/ 3553052 h 4092475"/>
              <a:gd name="connsiteX5-253" fmla="*/ 2508776 w 2658882"/>
              <a:gd name="connsiteY5-254" fmla="*/ 3728684 h 4092475"/>
              <a:gd name="connsiteX6-255" fmla="*/ 205473 w 2658882"/>
              <a:gd name="connsiteY6-256" fmla="*/ 4091915 h 4092475"/>
              <a:gd name="connsiteX7-257" fmla="*/ 62283 w 2658882"/>
              <a:gd name="connsiteY7-258" fmla="*/ 4051443 h 4092475"/>
              <a:gd name="connsiteX8-259" fmla="*/ 0 w 2658882"/>
              <a:gd name="connsiteY8-260" fmla="*/ 3916281 h 4092475"/>
              <a:gd name="connsiteX9-261" fmla="*/ 0 w 2658882"/>
              <a:gd name="connsiteY9-262" fmla="*/ 177803 h 4092475"/>
              <a:gd name="connsiteX10-263" fmla="*/ 62283 w 2658882"/>
              <a:gd name="connsiteY10-264" fmla="*/ 42612 h 4092475"/>
              <a:gd name="connsiteX0-265" fmla="*/ 62283 w 2658882"/>
              <a:gd name="connsiteY0-266" fmla="*/ 42612 h 4094059"/>
              <a:gd name="connsiteX1-267" fmla="*/ 205497 w 2658882"/>
              <a:gd name="connsiteY1-268" fmla="*/ 2144 h 4094059"/>
              <a:gd name="connsiteX2-269" fmla="*/ 2508800 w 2658882"/>
              <a:gd name="connsiteY2-270" fmla="*/ 365375 h 4094059"/>
              <a:gd name="connsiteX3-271" fmla="*/ 2658882 w 2658882"/>
              <a:gd name="connsiteY3-272" fmla="*/ 541004 h 4094059"/>
              <a:gd name="connsiteX4-273" fmla="*/ 2658882 w 2658882"/>
              <a:gd name="connsiteY4-274" fmla="*/ 3553052 h 4094059"/>
              <a:gd name="connsiteX5-275" fmla="*/ 2508776 w 2658882"/>
              <a:gd name="connsiteY5-276" fmla="*/ 3728684 h 4094059"/>
              <a:gd name="connsiteX6-277" fmla="*/ 205473 w 2658882"/>
              <a:gd name="connsiteY6-278" fmla="*/ 4091915 h 4094059"/>
              <a:gd name="connsiteX7-279" fmla="*/ 62283 w 2658882"/>
              <a:gd name="connsiteY7-280" fmla="*/ 4051443 h 4094059"/>
              <a:gd name="connsiteX8-281" fmla="*/ 0 w 2658882"/>
              <a:gd name="connsiteY8-282" fmla="*/ 3916281 h 4094059"/>
              <a:gd name="connsiteX9-283" fmla="*/ 0 w 2658882"/>
              <a:gd name="connsiteY9-284" fmla="*/ 177803 h 4094059"/>
              <a:gd name="connsiteX10-285" fmla="*/ 62283 w 2658882"/>
              <a:gd name="connsiteY10-286" fmla="*/ 42612 h 4094059"/>
              <a:gd name="connsiteX0-287" fmla="*/ 62283 w 2658882"/>
              <a:gd name="connsiteY0-288" fmla="*/ 42612 h 4094059"/>
              <a:gd name="connsiteX1-289" fmla="*/ 205497 w 2658882"/>
              <a:gd name="connsiteY1-290" fmla="*/ 2144 h 4094059"/>
              <a:gd name="connsiteX2-291" fmla="*/ 2508800 w 2658882"/>
              <a:gd name="connsiteY2-292" fmla="*/ 365375 h 4094059"/>
              <a:gd name="connsiteX3-293" fmla="*/ 2658882 w 2658882"/>
              <a:gd name="connsiteY3-294" fmla="*/ 541004 h 4094059"/>
              <a:gd name="connsiteX4-295" fmla="*/ 2658882 w 2658882"/>
              <a:gd name="connsiteY4-296" fmla="*/ 3553052 h 4094059"/>
              <a:gd name="connsiteX5-297" fmla="*/ 2508776 w 2658882"/>
              <a:gd name="connsiteY5-298" fmla="*/ 3728684 h 4094059"/>
              <a:gd name="connsiteX6-299" fmla="*/ 205473 w 2658882"/>
              <a:gd name="connsiteY6-300" fmla="*/ 4091915 h 4094059"/>
              <a:gd name="connsiteX7-301" fmla="*/ 62283 w 2658882"/>
              <a:gd name="connsiteY7-302" fmla="*/ 4051443 h 4094059"/>
              <a:gd name="connsiteX8-303" fmla="*/ 0 w 2658882"/>
              <a:gd name="connsiteY8-304" fmla="*/ 3916281 h 4094059"/>
              <a:gd name="connsiteX9-305" fmla="*/ 0 w 2658882"/>
              <a:gd name="connsiteY9-306" fmla="*/ 177803 h 4094059"/>
              <a:gd name="connsiteX10-307" fmla="*/ 62283 w 2658882"/>
              <a:gd name="connsiteY10-308" fmla="*/ 42612 h 4094059"/>
              <a:gd name="connsiteX0-309" fmla="*/ 62283 w 2658882"/>
              <a:gd name="connsiteY0-310" fmla="*/ 42612 h 4094059"/>
              <a:gd name="connsiteX1-311" fmla="*/ 205497 w 2658882"/>
              <a:gd name="connsiteY1-312" fmla="*/ 2144 h 4094059"/>
              <a:gd name="connsiteX2-313" fmla="*/ 2508800 w 2658882"/>
              <a:gd name="connsiteY2-314" fmla="*/ 365375 h 4094059"/>
              <a:gd name="connsiteX3-315" fmla="*/ 2658882 w 2658882"/>
              <a:gd name="connsiteY3-316" fmla="*/ 541004 h 4094059"/>
              <a:gd name="connsiteX4-317" fmla="*/ 2658882 w 2658882"/>
              <a:gd name="connsiteY4-318" fmla="*/ 3553052 h 4094059"/>
              <a:gd name="connsiteX5-319" fmla="*/ 2508776 w 2658882"/>
              <a:gd name="connsiteY5-320" fmla="*/ 3728684 h 4094059"/>
              <a:gd name="connsiteX6-321" fmla="*/ 205473 w 2658882"/>
              <a:gd name="connsiteY6-322" fmla="*/ 4091915 h 4094059"/>
              <a:gd name="connsiteX7-323" fmla="*/ 62283 w 2658882"/>
              <a:gd name="connsiteY7-324" fmla="*/ 4051443 h 4094059"/>
              <a:gd name="connsiteX8-325" fmla="*/ 0 w 2658882"/>
              <a:gd name="connsiteY8-326" fmla="*/ 3916281 h 4094059"/>
              <a:gd name="connsiteX9-327" fmla="*/ 0 w 2658882"/>
              <a:gd name="connsiteY9-328" fmla="*/ 177803 h 4094059"/>
              <a:gd name="connsiteX10-329" fmla="*/ 62283 w 2658882"/>
              <a:gd name="connsiteY10-330" fmla="*/ 42612 h 4094059"/>
              <a:gd name="connsiteX0-331" fmla="*/ 62283 w 2658882"/>
              <a:gd name="connsiteY0-332" fmla="*/ 42612 h 4094059"/>
              <a:gd name="connsiteX1-333" fmla="*/ 205497 w 2658882"/>
              <a:gd name="connsiteY1-334" fmla="*/ 2144 h 4094059"/>
              <a:gd name="connsiteX2-335" fmla="*/ 2508800 w 2658882"/>
              <a:gd name="connsiteY2-336" fmla="*/ 365375 h 4094059"/>
              <a:gd name="connsiteX3-337" fmla="*/ 2658882 w 2658882"/>
              <a:gd name="connsiteY3-338" fmla="*/ 541004 h 4094059"/>
              <a:gd name="connsiteX4-339" fmla="*/ 2658882 w 2658882"/>
              <a:gd name="connsiteY4-340" fmla="*/ 3553052 h 4094059"/>
              <a:gd name="connsiteX5-341" fmla="*/ 2508776 w 2658882"/>
              <a:gd name="connsiteY5-342" fmla="*/ 3728684 h 4094059"/>
              <a:gd name="connsiteX6-343" fmla="*/ 205473 w 2658882"/>
              <a:gd name="connsiteY6-344" fmla="*/ 4091915 h 4094059"/>
              <a:gd name="connsiteX7-345" fmla="*/ 62283 w 2658882"/>
              <a:gd name="connsiteY7-346" fmla="*/ 4051443 h 4094059"/>
              <a:gd name="connsiteX8-347" fmla="*/ 0 w 2658882"/>
              <a:gd name="connsiteY8-348" fmla="*/ 3916281 h 4094059"/>
              <a:gd name="connsiteX9-349" fmla="*/ 0 w 2658882"/>
              <a:gd name="connsiteY9-350" fmla="*/ 177803 h 4094059"/>
              <a:gd name="connsiteX10-351" fmla="*/ 62283 w 2658882"/>
              <a:gd name="connsiteY10-352" fmla="*/ 42612 h 4094059"/>
              <a:gd name="connsiteX0-353" fmla="*/ 62283 w 2658882"/>
              <a:gd name="connsiteY0-354" fmla="*/ 42612 h 4094059"/>
              <a:gd name="connsiteX1-355" fmla="*/ 205497 w 2658882"/>
              <a:gd name="connsiteY1-356" fmla="*/ 2144 h 4094059"/>
              <a:gd name="connsiteX2-357" fmla="*/ 2508800 w 2658882"/>
              <a:gd name="connsiteY2-358" fmla="*/ 365375 h 4094059"/>
              <a:gd name="connsiteX3-359" fmla="*/ 2658882 w 2658882"/>
              <a:gd name="connsiteY3-360" fmla="*/ 541004 h 4094059"/>
              <a:gd name="connsiteX4-361" fmla="*/ 2658882 w 2658882"/>
              <a:gd name="connsiteY4-362" fmla="*/ 3553052 h 4094059"/>
              <a:gd name="connsiteX5-363" fmla="*/ 2508776 w 2658882"/>
              <a:gd name="connsiteY5-364" fmla="*/ 3728684 h 4094059"/>
              <a:gd name="connsiteX6-365" fmla="*/ 205473 w 2658882"/>
              <a:gd name="connsiteY6-366" fmla="*/ 4091915 h 4094059"/>
              <a:gd name="connsiteX7-367" fmla="*/ 62283 w 2658882"/>
              <a:gd name="connsiteY7-368" fmla="*/ 4051443 h 4094059"/>
              <a:gd name="connsiteX8-369" fmla="*/ 0 w 2658882"/>
              <a:gd name="connsiteY8-370" fmla="*/ 3916281 h 4094059"/>
              <a:gd name="connsiteX9-371" fmla="*/ 0 w 2658882"/>
              <a:gd name="connsiteY9-372" fmla="*/ 177803 h 4094059"/>
              <a:gd name="connsiteX10-373" fmla="*/ 62283 w 2658882"/>
              <a:gd name="connsiteY10-374" fmla="*/ 42612 h 4094059"/>
              <a:gd name="connsiteX0-375" fmla="*/ 62283 w 2658882"/>
              <a:gd name="connsiteY0-376" fmla="*/ 42612 h 4094059"/>
              <a:gd name="connsiteX1-377" fmla="*/ 205497 w 2658882"/>
              <a:gd name="connsiteY1-378" fmla="*/ 2144 h 4094059"/>
              <a:gd name="connsiteX2-379" fmla="*/ 2508800 w 2658882"/>
              <a:gd name="connsiteY2-380" fmla="*/ 365375 h 4094059"/>
              <a:gd name="connsiteX3-381" fmla="*/ 2658882 w 2658882"/>
              <a:gd name="connsiteY3-382" fmla="*/ 541004 h 4094059"/>
              <a:gd name="connsiteX4-383" fmla="*/ 2658882 w 2658882"/>
              <a:gd name="connsiteY4-384" fmla="*/ 3553052 h 4094059"/>
              <a:gd name="connsiteX5-385" fmla="*/ 2508776 w 2658882"/>
              <a:gd name="connsiteY5-386" fmla="*/ 3728684 h 4094059"/>
              <a:gd name="connsiteX6-387" fmla="*/ 205473 w 2658882"/>
              <a:gd name="connsiteY6-388" fmla="*/ 4091915 h 4094059"/>
              <a:gd name="connsiteX7-389" fmla="*/ 62283 w 2658882"/>
              <a:gd name="connsiteY7-390" fmla="*/ 4051443 h 4094059"/>
              <a:gd name="connsiteX8-391" fmla="*/ 0 w 2658882"/>
              <a:gd name="connsiteY8-392" fmla="*/ 3916281 h 4094059"/>
              <a:gd name="connsiteX9-393" fmla="*/ 0 w 2658882"/>
              <a:gd name="connsiteY9-394" fmla="*/ 177803 h 4094059"/>
              <a:gd name="connsiteX10-395" fmla="*/ 62283 w 2658882"/>
              <a:gd name="connsiteY10-396" fmla="*/ 42612 h 40940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658882" h="4094059">
                <a:moveTo>
                  <a:pt x="62283" y="42612"/>
                </a:moveTo>
                <a:cubicBezTo>
                  <a:pt x="101616" y="8995"/>
                  <a:pt x="154387" y="-5916"/>
                  <a:pt x="205497" y="2144"/>
                </a:cubicBezTo>
                <a:cubicBezTo>
                  <a:pt x="205497" y="2144"/>
                  <a:pt x="2508800" y="365375"/>
                  <a:pt x="2508800" y="365375"/>
                </a:cubicBezTo>
                <a:cubicBezTo>
                  <a:pt x="2599348" y="379655"/>
                  <a:pt x="2658882" y="449336"/>
                  <a:pt x="2658882" y="541004"/>
                </a:cubicBezTo>
                <a:cubicBezTo>
                  <a:pt x="2658882" y="541004"/>
                  <a:pt x="2658882" y="3553052"/>
                  <a:pt x="2658882" y="3553052"/>
                </a:cubicBezTo>
                <a:cubicBezTo>
                  <a:pt x="2658882" y="3644720"/>
                  <a:pt x="2599325" y="3714404"/>
                  <a:pt x="2508776" y="3728684"/>
                </a:cubicBezTo>
                <a:cubicBezTo>
                  <a:pt x="2508776" y="3728684"/>
                  <a:pt x="205473" y="4091915"/>
                  <a:pt x="205473" y="4091915"/>
                </a:cubicBezTo>
                <a:cubicBezTo>
                  <a:pt x="154364" y="4099976"/>
                  <a:pt x="101616" y="4085060"/>
                  <a:pt x="62283" y="4051443"/>
                </a:cubicBezTo>
                <a:cubicBezTo>
                  <a:pt x="22950" y="4017828"/>
                  <a:pt x="0" y="3968024"/>
                  <a:pt x="0" y="3916281"/>
                </a:cubicBezTo>
                <a:cubicBezTo>
                  <a:pt x="0" y="3916282"/>
                  <a:pt x="0" y="177804"/>
                  <a:pt x="0" y="177803"/>
                </a:cubicBezTo>
                <a:cubicBezTo>
                  <a:pt x="0" y="126063"/>
                  <a:pt x="22950" y="76228"/>
                  <a:pt x="62283" y="42612"/>
                </a:cubicBezTo>
                <a:close/>
              </a:path>
            </a:pathLst>
          </a:custGeom>
          <a:gradFill flip="none" rotWithShape="1">
            <a:gsLst>
              <a:gs pos="4000">
                <a:srgbClr val="1A6F6F"/>
              </a:gs>
              <a:gs pos="100000">
                <a:srgbClr val="75C740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  <a:effectLst/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8409305" y="2344420"/>
            <a:ext cx="1701792" cy="3378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00" b="1" dirty="0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ourette's Syndrome</a:t>
            </a:r>
            <a:endParaRPr lang="en-US" altLang="zh-CN" sz="1600" b="1" dirty="0"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8315325" y="3390265"/>
            <a:ext cx="1975485" cy="81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SzPct val="75000"/>
              <a:buFont typeface="Wingdings" panose="05000000000000000000" charset="0"/>
              <a:buChar char="n"/>
              <a:defRPr sz="1400" kern="0" spc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</a:defRPr>
            </a:lvl1pPr>
          </a:lstStyle>
          <a:p>
            <a:pPr lvl="0" algn="l">
              <a:lnSpc>
                <a:spcPct val="100000"/>
              </a:lnSpc>
              <a:buClrTx/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 condition characterized by motor and vocal tics</a:t>
            </a:r>
            <a:endParaRPr lang="en-US" altLang="zh-CN" sz="2000" b="1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5008245" y="3390265"/>
            <a:ext cx="2176780" cy="810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SzPct val="75000"/>
              <a:buFont typeface="Wingdings" panose="05000000000000000000" charset="0"/>
              <a:buChar char="n"/>
              <a:defRPr sz="1400" kern="0" spc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</a:defRPr>
            </a:lvl1pPr>
          </a:lstStyle>
          <a:p>
            <a:pPr lvl="0" algn="l">
              <a:lnSpc>
                <a:spcPct val="100000"/>
              </a:lnSpc>
              <a:buClrTx/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 connective tissue disorder causing tall stature and cardiovascular risk.</a:t>
            </a:r>
            <a:endParaRPr lang="en-US" altLang="zh-CN" sz="2000" b="1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145" y="5479415"/>
            <a:ext cx="11649710" cy="934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Inheritance Pattern:​</a:t>
            </a:r>
            <a:endParaRPr lang="en-US" altLang="zh-CN" sz="2400" b="1">
              <a:solidFill>
                <a:srgbClr val="C0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An affected parent has a 50% chance of passing the disorder to each child.</a:t>
            </a:r>
            <a:endParaRPr lang="en-US" altLang="zh-CN" sz="2400" b="1">
              <a:solidFill>
                <a:srgbClr val="C0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9995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1721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4094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17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36643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4221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17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09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6851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3656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17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09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2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006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17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09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2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365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85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36648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421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17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09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2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365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85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5917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17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09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2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365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85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421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36648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6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5953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17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09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2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365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85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421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591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5340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6304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17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5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09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2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365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85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421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591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595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5342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005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35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17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35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09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35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2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365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85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421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591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595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630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534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8671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35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17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35" presetClass="pat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09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35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2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35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365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85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421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591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2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595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64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7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630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534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2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5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534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867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8" grpId="0" bldLvl="0" animBg="1"/>
      <p:bldP spid="8" grpId="1"/>
      <p:bldP spid="9" grpId="0"/>
      <p:bldP spid="9" grpId="1"/>
      <p:bldP spid="19" grpId="0" bldLvl="0" animBg="1"/>
      <p:bldP spid="19" grpId="1" animBg="1"/>
      <p:bldP spid="20" grpId="0" bldLvl="0" animBg="1"/>
      <p:bldP spid="20" grpId="1"/>
      <p:bldP spid="23" grpId="0" bldLvl="0" animBg="1"/>
      <p:bldP spid="23" grpId="1" animBg="1"/>
      <p:bldP spid="4" grpId="0" bldLvl="0" animBg="1"/>
      <p:bldP spid="4" grpId="1"/>
      <p:bldP spid="25" grpId="0"/>
      <p:bldP spid="25" grpId="1"/>
      <p:bldP spid="7" grpId="0"/>
      <p:bldP spid="7" grpId="1"/>
      <p:bldP spid="3" grpId="0" bldLvl="0" animBg="1"/>
      <p:bldP spid="3" grpId="1" animBg="1"/>
      <p:bldP spid="35" grpId="0" animBg="1"/>
      <p:bldP spid="16" grpId="2" animBg="1"/>
      <p:bldP spid="35" grpId="1" animBg="1"/>
      <p:bldP spid="8" grpId="2" animBg="1"/>
      <p:bldP spid="35" grpId="2" animBg="1"/>
      <p:bldP spid="16" grpId="3" animBg="1"/>
      <p:bldP spid="9" grpId="2"/>
      <p:bldP spid="35" grpId="3" animBg="1"/>
      <p:bldP spid="16" grpId="4" animBg="1"/>
      <p:bldP spid="8" grpId="3" animBg="1"/>
      <p:bldP spid="19" grpId="2" animBg="1"/>
      <p:bldP spid="35" grpId="4" animBg="1"/>
      <p:bldP spid="16" grpId="5" animBg="1"/>
      <p:bldP spid="8" grpId="4" animBg="1"/>
      <p:bldP spid="9" grpId="3"/>
      <p:bldP spid="20" grpId="2" animBg="1"/>
      <p:bldP spid="35" grpId="5" animBg="1"/>
      <p:bldP spid="16" grpId="6" animBg="1"/>
      <p:bldP spid="8" grpId="5" animBg="1"/>
      <p:bldP spid="9" grpId="4"/>
      <p:bldP spid="19" grpId="3" animBg="1"/>
      <p:bldP spid="23" grpId="2" animBg="1"/>
      <p:bldP spid="35" grpId="6" animBg="1"/>
      <p:bldP spid="16" grpId="7" animBg="1"/>
      <p:bldP spid="8" grpId="6" animBg="1"/>
      <p:bldP spid="9" grpId="5"/>
      <p:bldP spid="19" grpId="4" animBg="1"/>
      <p:bldP spid="20" grpId="3" animBg="1"/>
      <p:bldP spid="4" grpId="2" animBg="1"/>
      <p:bldP spid="35" grpId="7" animBg="1"/>
      <p:bldP spid="16" grpId="8" animBg="1"/>
      <p:bldP spid="8" grpId="7" animBg="1"/>
      <p:bldP spid="9" grpId="6"/>
      <p:bldP spid="19" grpId="5" animBg="1"/>
      <p:bldP spid="20" grpId="4" animBg="1"/>
      <p:bldP spid="23" grpId="3" animBg="1"/>
      <p:bldP spid="25" grpId="2"/>
      <p:bldP spid="35" grpId="8" animBg="1"/>
      <p:bldP spid="16" grpId="9" animBg="1"/>
      <p:bldP spid="8" grpId="8" animBg="1"/>
      <p:bldP spid="9" grpId="7"/>
      <p:bldP spid="19" grpId="6" animBg="1"/>
      <p:bldP spid="20" grpId="5" animBg="1"/>
      <p:bldP spid="23" grpId="4" animBg="1"/>
      <p:bldP spid="4" grpId="3" animBg="1"/>
      <p:bldP spid="7" grpId="2"/>
      <p:bldP spid="35" grpId="9" animBg="1"/>
      <p:bldP spid="16" grpId="10" animBg="1"/>
      <p:bldP spid="8" grpId="9" animBg="1"/>
      <p:bldP spid="9" grpId="8"/>
      <p:bldP spid="19" grpId="7" animBg="1"/>
      <p:bldP spid="20" grpId="6" animBg="1"/>
      <p:bldP spid="23" grpId="5" animBg="1"/>
      <p:bldP spid="4" grpId="4" animBg="1"/>
      <p:bldP spid="25" grpId="3"/>
      <p:bldP spid="3" grpId="2" animBg="1"/>
      <p:bldP spid="35" grpId="10" animBg="1"/>
      <p:bldP spid="16" grpId="11" animBg="1"/>
      <p:bldP spid="8" grpId="10" animBg="1"/>
      <p:bldP spid="9" grpId="9"/>
      <p:bldP spid="19" grpId="8" animBg="1"/>
      <p:bldP spid="20" grpId="7" animBg="1"/>
      <p:bldP spid="23" grpId="6" animBg="1"/>
      <p:bldP spid="4" grpId="5" animBg="1"/>
      <p:bldP spid="25" grpId="4"/>
      <p:bldP spid="7" grpId="3"/>
      <p:bldP spid="3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-127000" y="0"/>
            <a:ext cx="12192000" cy="6858000"/>
            <a:chOff x="0" y="0"/>
            <a:chExt cx="12192000" cy="6858000"/>
          </a:xfrm>
        </p:grpSpPr>
        <p:sp>
          <p:nvSpPr>
            <p:cNvPr id="36" name="矩形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" name="直接连接符 25"/>
          <p:cNvCxnSpPr/>
          <p:nvPr/>
        </p:nvCxnSpPr>
        <p:spPr>
          <a:xfrm>
            <a:off x="6296781" y="1379572"/>
            <a:ext cx="5192023" cy="0"/>
          </a:xfrm>
          <a:prstGeom prst="line">
            <a:avLst/>
          </a:prstGeom>
          <a:ln w="38100">
            <a:solidFill>
              <a:srgbClr val="6D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6"/>
          <p:cNvSpPr txBox="1"/>
          <p:nvPr/>
        </p:nvSpPr>
        <p:spPr>
          <a:xfrm>
            <a:off x="6096000" y="349250"/>
            <a:ext cx="5539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6B8E3E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Hypertrichosis: A Rare Condition of Excessive Hair Growth</a:t>
            </a:r>
            <a:endParaRPr lang="en-US" altLang="zh-CN" sz="2800" b="1" dirty="0">
              <a:solidFill>
                <a:srgbClr val="6B8E3E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1065" y="2312035"/>
            <a:ext cx="2832100" cy="4258945"/>
            <a:chOff x="1419" y="3641"/>
            <a:chExt cx="4460" cy="6707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419" y="4702"/>
              <a:ext cx="4461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It is a rare, non-hormonal genetic condition characterized by excessive hair growth​ covering the face and body.</a:t>
              </a:r>
              <a:endParaRPr kumimoji="1"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It can be present at birth (congenital) or develop later in life (acquired).</a:t>
              </a:r>
              <a:endParaRPr kumimoji="1"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419" y="3641"/>
              <a:ext cx="4453" cy="6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Core Definition</a:t>
              </a:r>
              <a:endPara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96080" y="2312035"/>
            <a:ext cx="3300730" cy="4258945"/>
            <a:chOff x="6608" y="3641"/>
            <a:chExt cx="5198" cy="6707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7396" y="4702"/>
              <a:ext cx="4411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Generalized Hypertrichosis:​ Affects large areas of the body.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Localized Hypertrichosis:​ Affects specific areas (e.g., a single limb).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Terminal vs. Vellus:​ Terminal hair is thick and pigmented (like adult hair), while vellus is fine and downy.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5"/>
              </p:custDataLst>
            </p:nvPr>
          </p:nvCxnSpPr>
          <p:spPr>
            <a:xfrm>
              <a:off x="6608" y="3832"/>
              <a:ext cx="4" cy="5886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7404" y="3641"/>
              <a:ext cx="4393" cy="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Classification</a:t>
              </a:r>
              <a:endPara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94015" y="2311400"/>
            <a:ext cx="3491865" cy="4259580"/>
            <a:chOff x="12589" y="3640"/>
            <a:chExt cx="5499" cy="6708"/>
          </a:xfrm>
        </p:grpSpPr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13390" y="4702"/>
              <a:ext cx="4673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Often inherited in an X-linked dominant​ pattern, though sporadic mutations can occur.</a:t>
              </a:r>
              <a:endParaRPr kumimoji="1" lang="en-US" altLang="zh-CN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It is caused by changes in specific genes (e.g., SOX3) that affect hair follicle growth.</a:t>
              </a:r>
              <a:endParaRPr kumimoji="1" lang="en-US" altLang="zh-CN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8"/>
              </p:custDataLst>
            </p:nvPr>
          </p:nvCxnSpPr>
          <p:spPr>
            <a:xfrm flipH="1">
              <a:off x="12589" y="3832"/>
              <a:ext cx="5" cy="5863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13390" y="3640"/>
              <a:ext cx="4698" cy="6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Inheritance &amp; Causes</a:t>
              </a:r>
              <a:endPara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799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429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36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9868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900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6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793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6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9868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矩形 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-635" y="-635"/>
            <a:ext cx="12192000" cy="6858000"/>
            <a:chOff x="0" y="0"/>
            <a:chExt cx="12192000" cy="6858000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文本框 31"/>
          <p:cNvSpPr txBox="1"/>
          <p:nvPr/>
        </p:nvSpPr>
        <p:spPr>
          <a:xfrm>
            <a:off x="736600" y="-635"/>
            <a:ext cx="7188835" cy="737235"/>
          </a:xfrm>
          <a:prstGeom prst="rect">
            <a:avLst/>
          </a:prstGeom>
          <a:solidFill>
            <a:srgbClr val="6B8E3E"/>
          </a:solidFill>
          <a:effectLst/>
        </p:spPr>
        <p:txBody>
          <a:bodyPr wrap="square" rtlCol="0">
            <a:no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Case Study: The Blue Fugates </a:t>
            </a:r>
            <a:endParaRPr lang="en-US" altLang="zh-CN" sz="3600" b="1" dirty="0">
              <a:solidFill>
                <a:schemeClr val="bg1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8" name="图片 17" descr="上课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36600" cy="736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7235" y="902970"/>
            <a:ext cx="7187565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Methemoglobinemia: The "Blue" Blood Disorder</a:t>
            </a:r>
            <a:endParaRPr lang="en-US" altLang="zh-CN" sz="2400" b="1">
              <a:solidFill>
                <a:srgbClr val="C0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矩形 36"/>
          <p:cNvSpPr/>
          <p:nvPr>
            <p:custDataLst>
              <p:tags r:id="rId5"/>
            </p:custDataLst>
          </p:nvPr>
        </p:nvSpPr>
        <p:spPr>
          <a:xfrm>
            <a:off x="737235" y="2351405"/>
            <a:ext cx="4049395" cy="3969385"/>
          </a:xfrm>
          <a:prstGeom prst="rect">
            <a:avLst/>
          </a:prstGeom>
          <a:noFill/>
          <a:ln w="19050">
            <a:solidFill>
              <a:srgbClr val="6B8E3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84250" y="2656205"/>
            <a:ext cx="3467735" cy="331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Methemoglobinemia occurs when iron in hemoglobin is oxidized from Fe²⁺ to Fe³⁺.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Fe³⁺ is a non-oxygen-binding site.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This prevents oxygen binding and unloading at tissues.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736600" y="1657985"/>
            <a:ext cx="2789711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rPr>
              <a:t>What is it?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199" name="Google Shape;199;p4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458595" y="2264935"/>
            <a:ext cx="5117700" cy="40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9995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9997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16523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3226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2653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652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2893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2294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652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65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322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27083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17482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652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65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322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294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89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2596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396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2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652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65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322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294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89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7482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708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59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7" grpId="0" bldLvl="0" animBg="1"/>
      <p:bldP spid="37" grpId="1" animBg="1"/>
      <p:bldP spid="20" grpId="0" animBg="1"/>
      <p:bldP spid="32" grpId="0" animBg="1"/>
      <p:bldP spid="32" grpId="1" animBg="1"/>
      <p:bldP spid="13" grpId="2" animBg="1"/>
      <p:bldP spid="32" grpId="2" animBg="1"/>
      <p:bldP spid="37" grpId="2" animBg="1"/>
      <p:bldP spid="32" grpId="3" animBg="1"/>
      <p:bldP spid="13" grpId="3" animBg="1"/>
      <p:bldP spid="16" grpId="0"/>
      <p:bldP spid="32" grpId="4" animBg="1"/>
      <p:bldP spid="13" grpId="4" animBg="1"/>
      <p:bldP spid="37" grpId="3" animBg="1"/>
      <p:bldP spid="20" grpId="1" animBg="1"/>
      <p:bldP spid="32" grpId="5" animBg="1"/>
      <p:bldP spid="13" grpId="5" animBg="1"/>
      <p:bldP spid="37" grpId="4" animBg="1"/>
      <p:bldP spid="16" grpId="1"/>
      <p:bldP spid="32" grpId="6" animBg="1"/>
      <p:bldP spid="13" grpId="6" animBg="1"/>
      <p:bldP spid="37" grpId="5" animBg="1"/>
      <p:bldP spid="16" grpId="2"/>
      <p:bldP spid="2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矩形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" name="直接连接符 25"/>
          <p:cNvCxnSpPr/>
          <p:nvPr/>
        </p:nvCxnSpPr>
        <p:spPr>
          <a:xfrm>
            <a:off x="6296781" y="1379572"/>
            <a:ext cx="5192023" cy="0"/>
          </a:xfrm>
          <a:prstGeom prst="line">
            <a:avLst/>
          </a:prstGeom>
          <a:ln w="38100">
            <a:solidFill>
              <a:srgbClr val="6D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6"/>
          <p:cNvSpPr txBox="1"/>
          <p:nvPr/>
        </p:nvSpPr>
        <p:spPr>
          <a:xfrm>
            <a:off x="6096000" y="502920"/>
            <a:ext cx="5539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600" b="1" dirty="0">
                <a:solidFill>
                  <a:srgbClr val="6B8E3E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Cause, Inheritance &amp; Cure</a:t>
            </a:r>
            <a:endParaRPr lang="en-US" altLang="zh-CN" sz="3600" b="1" dirty="0">
              <a:solidFill>
                <a:srgbClr val="6B8E3E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1065" y="2267585"/>
            <a:ext cx="2832100" cy="4036695"/>
            <a:chOff x="1419" y="3571"/>
            <a:chExt cx="4460" cy="6357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419" y="4702"/>
              <a:ext cx="4461" cy="52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Acquired:​ From environmental nitrates (soil/water). 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This form causes health risks/death.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Inherited (Fugates):​ Due to a NADH diaphorase deficiency. Carries 10-50%​ methemoglobin with few health risks.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419" y="3571"/>
              <a:ext cx="4453" cy="6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Two Causes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96080" y="2312035"/>
            <a:ext cx="3300730" cy="3992245"/>
            <a:chOff x="6608" y="3641"/>
            <a:chExt cx="5198" cy="6287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7396" y="4702"/>
              <a:ext cx="4411" cy="52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A single recessive genetic trait.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Requires one defective gene from each parent​ to appear in offspring.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Inbreeding did not cause the enzyme deficiency.​ It only increased the chance for the recessive trait to show itself.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5"/>
              </p:custDataLst>
            </p:nvPr>
          </p:nvCxnSpPr>
          <p:spPr>
            <a:xfrm>
              <a:off x="6608" y="3832"/>
              <a:ext cx="4" cy="5886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7404" y="3641"/>
              <a:ext cx="4393" cy="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Genetics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94015" y="2311400"/>
            <a:ext cx="3297555" cy="3992880"/>
            <a:chOff x="12589" y="3640"/>
            <a:chExt cx="5193" cy="6288"/>
          </a:xfrm>
        </p:grpSpPr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13390" y="4702"/>
              <a:ext cx="4393" cy="52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~100 mg of methylene blue​ intravenously.</a:t>
              </a:r>
              <a:endParaRPr kumimoji="1"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It acts to reduce Fe³⁺ back to Fe²⁺, reversing the blue skin color.</a:t>
              </a:r>
              <a:endParaRPr kumimoji="1"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8"/>
              </p:custDataLst>
            </p:nvPr>
          </p:nvCxnSpPr>
          <p:spPr>
            <a:xfrm flipH="1">
              <a:off x="12589" y="3832"/>
              <a:ext cx="5" cy="5863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13390" y="3640"/>
              <a:ext cx="4393" cy="6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The Cure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2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005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2824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3498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457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2819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9074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900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793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82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907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81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图片 17" descr="上课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36600" cy="7366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1140460"/>
            <a:ext cx="3952875" cy="488188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36600" y="-635"/>
            <a:ext cx="8147050" cy="737235"/>
          </a:xfrm>
          <a:prstGeom prst="rect">
            <a:avLst/>
          </a:prstGeom>
          <a:solidFill>
            <a:srgbClr val="6B8E3E"/>
          </a:solidFill>
          <a:effectLst/>
        </p:spPr>
        <p:txBody>
          <a:bodyPr wrap="square" rtlCol="0">
            <a:no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Gregor Mendel: The Father of Genetics</a:t>
            </a:r>
            <a:endParaRPr lang="en-US" altLang="zh-CN" sz="3600" b="1" dirty="0">
              <a:solidFill>
                <a:schemeClr val="bg1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689475" y="1172210"/>
            <a:ext cx="6826885" cy="4918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微软雅黑" panose="020B0503020204020204" charset="-122"/>
              </a:rPr>
              <a:t>Mendel was an Austrian monk who loved science. He chose pea plants (Pisum sativum) for his research because they are easy to grow and have distinct traits (like tall/short or yellow/green).</a:t>
            </a:r>
            <a:endParaRPr lang="en-US" altLang="zh-CN" sz="2000" b="1">
              <a:latin typeface="Times New Roman" panose="02020603050405020304" charset="0"/>
              <a:ea typeface="微软雅黑" panose="020B0503020204020204" charset="-122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2000" b="1">
              <a:latin typeface="Times New Roman" panose="02020603050405020304" charset="0"/>
              <a:ea typeface="微软雅黑" panose="020B0503020204020204" charset="-122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微软雅黑" panose="020B0503020204020204" charset="-122"/>
              </a:rPr>
              <a:t>He manually controlled pollination (mating) between true-breeding plants.</a:t>
            </a:r>
            <a:endParaRPr lang="en-US" altLang="zh-CN" sz="2000" b="1">
              <a:latin typeface="Times New Roman" panose="02020603050405020304" charset="0"/>
              <a:ea typeface="微软雅黑" panose="020B0503020204020204" charset="-122"/>
            </a:endParaRPr>
          </a:p>
          <a:p>
            <a:pPr indent="0"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2000" b="1">
              <a:latin typeface="Times New Roman" panose="02020603050405020304" charset="0"/>
              <a:ea typeface="微软雅黑" panose="020B0503020204020204" charset="-122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微软雅黑" panose="020B0503020204020204" charset="-122"/>
              </a:rPr>
              <a:t>He kept detailed records and used mathematics to analyze his results, looking for patterns in ratios (like the famous 3:1 ratio).</a:t>
            </a:r>
            <a:endParaRPr lang="en-US" altLang="zh-CN" sz="2000" b="1">
              <a:latin typeface="Times New Roman" panose="02020603050405020304" charset="0"/>
              <a:ea typeface="微软雅黑" panose="020B0503020204020204" charset="-122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2000" b="1">
              <a:latin typeface="Times New Roman" panose="02020603050405020304" charset="0"/>
              <a:ea typeface="微软雅黑" panose="020B0503020204020204" charset="-122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微软雅黑" panose="020B0503020204020204" charset="-122"/>
              </a:rPr>
              <a:t>Mendel discovered the fundamental laws of heredity (like the Law of Segregation).</a:t>
            </a:r>
            <a:endParaRPr lang="en-US" altLang="zh-CN" sz="2000" b="1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17220" y="1028065"/>
            <a:ext cx="11113135" cy="5118100"/>
          </a:xfrm>
          <a:prstGeom prst="rect">
            <a:avLst/>
          </a:prstGeom>
          <a:noFill/>
          <a:ln w="19050">
            <a:solidFill>
              <a:srgbClr val="6B8E3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9995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2217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2252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9453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25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22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2953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6460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25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22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945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2305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63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25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22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945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646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95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63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30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 animBg="1"/>
      <p:bldP spid="36" grpId="1"/>
      <p:bldP spid="35" grpId="1" animBg="1"/>
      <p:bldP spid="37" grpId="0" animBg="1"/>
      <p:bldP spid="35" grpId="2" animBg="1"/>
      <p:bldP spid="36" grpId="2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矩形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" name="直接连接符 25"/>
          <p:cNvCxnSpPr/>
          <p:nvPr/>
        </p:nvCxnSpPr>
        <p:spPr>
          <a:xfrm>
            <a:off x="6296781" y="1379572"/>
            <a:ext cx="5192023" cy="0"/>
          </a:xfrm>
          <a:prstGeom prst="line">
            <a:avLst/>
          </a:prstGeom>
          <a:ln w="38100">
            <a:solidFill>
              <a:srgbClr val="6D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6"/>
          <p:cNvSpPr txBox="1"/>
          <p:nvPr/>
        </p:nvSpPr>
        <p:spPr>
          <a:xfrm>
            <a:off x="6096000" y="349250"/>
            <a:ext cx="5539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6B8E3E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From Mendel to Modern Tools: The Punnett Squar</a:t>
            </a:r>
            <a:r>
              <a:rPr lang="en-US" altLang="zh-CN" sz="2800" b="1" dirty="0">
                <a:solidFill>
                  <a:srgbClr val="6B8E3E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e</a:t>
            </a:r>
            <a:endParaRPr lang="en-US" altLang="zh-CN" sz="2800" b="1" dirty="0">
              <a:solidFill>
                <a:srgbClr val="6B8E3E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1065" y="2312035"/>
            <a:ext cx="2832100" cy="4258945"/>
            <a:chOff x="1419" y="3641"/>
            <a:chExt cx="4460" cy="6707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419" y="4702"/>
              <a:ext cx="4461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While Mendel discovered the rulesof genetics, it was scientist Reginald Punnett​ who invented the Punnett Square​ as a simple visual tool to predict offspring genotypes.</a:t>
              </a:r>
              <a:endParaRPr kumimoji="1"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419" y="3641"/>
              <a:ext cx="4453" cy="6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The "Shortcut"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96080" y="2312035"/>
            <a:ext cx="3300730" cy="4258945"/>
            <a:chOff x="6608" y="3641"/>
            <a:chExt cx="5198" cy="6707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7396" y="4702"/>
              <a:ext cx="4411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Set-up:​ Place the mother's alleles across the top and the father's alleles down the side (or vice-versa).</a:t>
              </a:r>
              <a:endParaRPr kumimoji="1"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Capital vs. Lowercase:​ Uppercase letters (e.g., T) represent dominant traits, while lowercase letters (e.g., t) represent recessive traits.</a:t>
              </a:r>
              <a:endParaRPr kumimoji="1"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Combining:​ Draw the inner boxes to show all possible genetic combinations.</a:t>
              </a:r>
              <a:endParaRPr kumimoji="1"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5"/>
              </p:custDataLst>
            </p:nvPr>
          </p:nvCxnSpPr>
          <p:spPr>
            <a:xfrm>
              <a:off x="6608" y="3832"/>
              <a:ext cx="4" cy="5886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7404" y="3641"/>
              <a:ext cx="4393" cy="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The Basics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94015" y="2311400"/>
            <a:ext cx="3297555" cy="4259580"/>
            <a:chOff x="12589" y="3640"/>
            <a:chExt cx="5193" cy="6708"/>
          </a:xfrm>
        </p:grpSpPr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13390" y="4702"/>
              <a:ext cx="4393" cy="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Mendel mostly looked at single traits (Monohybrid​ crosses).</a:t>
              </a:r>
              <a:endParaRPr kumimoji="1"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The Punnett Square is a powerful tool that can handle multiple traits. As shown in the chart, we can use it for Dihybrid​ (two traits), Trihybrid, and even Tetrahybrid​ crosses to predict more complex probabilities.</a:t>
              </a:r>
              <a:endParaRPr kumimoji="1"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8"/>
              </p:custDataLst>
            </p:nvPr>
          </p:nvCxnSpPr>
          <p:spPr>
            <a:xfrm flipH="1">
              <a:off x="12589" y="3832"/>
              <a:ext cx="5" cy="5863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13390" y="3640"/>
              <a:ext cx="4393" cy="6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Beyond Mendel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005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3498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457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9074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900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6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793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6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907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475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35"/>
            <a:ext cx="12192000" cy="6858000"/>
            <a:chOff x="0" y="0"/>
            <a:chExt cx="12192000" cy="6858000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图片 17" descr="上课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736600" cy="7366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36600" y="-635"/>
            <a:ext cx="9381490" cy="737235"/>
          </a:xfrm>
          <a:prstGeom prst="rect">
            <a:avLst/>
          </a:prstGeom>
          <a:solidFill>
            <a:srgbClr val="6B8E3E"/>
          </a:solidFill>
          <a:effectLst/>
        </p:spPr>
        <p:txBody>
          <a:bodyPr wrap="square" rtlCol="0">
            <a:no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Introduction to Human Mendelian Traits</a:t>
            </a:r>
            <a:endParaRPr lang="en-US" altLang="zh-CN" sz="3600" b="1" dirty="0">
              <a:solidFill>
                <a:schemeClr val="bg1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Rectangle 162"/>
          <p:cNvSpPr>
            <a:spLocks noChangeArrowheads="1"/>
          </p:cNvSpPr>
          <p:nvPr/>
        </p:nvSpPr>
        <p:spPr bwMode="auto">
          <a:xfrm>
            <a:off x="6096000" y="1031240"/>
            <a:ext cx="4807585" cy="5243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Tx/>
            </a:pPr>
            <a:r>
              <a:rPr lang="en-US" altLang="zh-CN" sz="23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Common Examples (Contrasting Traits):</a:t>
            </a:r>
            <a:endParaRPr lang="en-US" altLang="zh-CN" sz="23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  <a:buSzTx/>
            </a:pPr>
            <a:r>
              <a:rPr lang="en-US" altLang="zh-CN" sz="23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Red Hair:​ Recessive trait (requires two copies of the gene).</a:t>
            </a:r>
            <a:endParaRPr lang="en-US" altLang="zh-CN" sz="23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  <a:buSzTx/>
            </a:pPr>
            <a:r>
              <a:rPr lang="en-US" altLang="zh-CN" sz="23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Attached Earlobes:​ Recessive trait (vs. Free earlobes which are dominant).</a:t>
            </a:r>
            <a:endParaRPr lang="en-US" altLang="zh-CN" sz="23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  <a:buSzTx/>
            </a:pPr>
            <a:r>
              <a:rPr lang="en-US" altLang="zh-CN" sz="23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Widow's Peak:​ Dominant trait (a distinct point in the hairline).</a:t>
            </a:r>
            <a:endParaRPr lang="en-US" altLang="zh-CN" sz="23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  <a:buSzTx/>
            </a:pPr>
            <a:r>
              <a:rPr lang="en-US" altLang="zh-CN" sz="23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Hitchhiker's Thumb:​ Recessive trait (thumb bends backward beyond 90°).</a:t>
            </a:r>
            <a:endParaRPr lang="en-US" altLang="zh-CN" sz="23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  <a:buSzTx/>
            </a:pPr>
            <a:r>
              <a:rPr lang="en-US" altLang="zh-CN" sz="23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Cleft Chin:​ Dominant trait.</a:t>
            </a:r>
            <a:endParaRPr lang="en-US" altLang="zh-CN" sz="23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4370" y="1022985"/>
            <a:ext cx="522287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</a:rPr>
              <a:t>Core Definition:</a:t>
            </a:r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</a:rPr>
              <a:t>These are physical or physiological features controlled by a single gene​ with two alleles.</a:t>
            </a:r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</a:rPr>
              <a:t>Their inheritance follows Gregor Mendel’s laws (dominance, segregation, independent assortment).</a:t>
            </a:r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</a:rPr>
              <a:t>Key Takeaway:</a:t>
            </a:r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</a:rPr>
              <a:t>Unlike complex traits (e.g., height), these are easily predictable using basic Punnett square analysis.</a:t>
            </a:r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4515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3268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9716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451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2606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695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20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451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971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3268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695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606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 animBg="1"/>
      <p:bldP spid="35" grpId="1" animBg="1"/>
      <p:bldP spid="3" grpId="0"/>
      <p:bldP spid="35" grpId="2" animBg="1"/>
      <p:bldP spid="2" grpId="1" animBg="1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635" y="0"/>
            <a:ext cx="12192000" cy="6858000"/>
            <a:chOff x="0" y="0"/>
            <a:chExt cx="12192000" cy="6858000"/>
          </a:xfrm>
        </p:grpSpPr>
        <p:sp>
          <p:nvSpPr>
            <p:cNvPr id="25" name="矩形 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-1270" y="-635"/>
            <a:ext cx="12192000" cy="6858000"/>
            <a:chOff x="0" y="0"/>
            <a:chExt cx="12192000" cy="6858000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文本框 31"/>
          <p:cNvSpPr txBox="1"/>
          <p:nvPr/>
        </p:nvSpPr>
        <p:spPr>
          <a:xfrm>
            <a:off x="735965" y="-635"/>
            <a:ext cx="7188200" cy="737235"/>
          </a:xfrm>
          <a:prstGeom prst="rect">
            <a:avLst/>
          </a:prstGeom>
          <a:solidFill>
            <a:srgbClr val="6B8E3E"/>
          </a:solidFill>
          <a:effectLst/>
        </p:spPr>
        <p:txBody>
          <a:bodyPr wrap="square" rtlCol="0">
            <a:no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Introduction to Dihybrid Crosses</a:t>
            </a:r>
            <a:endParaRPr lang="en-US" altLang="zh-CN" sz="3600" b="1" dirty="0">
              <a:solidFill>
                <a:schemeClr val="bg1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8" name="图片 17" descr="上课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5" y="0"/>
            <a:ext cx="736600" cy="736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6600" y="902970"/>
            <a:ext cx="7187565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 dirty="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Dihybrid Cross: Beyond Single Traits</a:t>
            </a:r>
            <a:endParaRPr lang="en-US" altLang="zh-CN" sz="2400" b="1" dirty="0">
              <a:solidFill>
                <a:srgbClr val="C00000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>
            <p:custDataLst>
              <p:tags r:id="rId5"/>
            </p:custDataLst>
          </p:nvPr>
        </p:nvSpPr>
        <p:spPr>
          <a:xfrm>
            <a:off x="736600" y="2351405"/>
            <a:ext cx="4049395" cy="3969385"/>
          </a:xfrm>
          <a:prstGeom prst="rect">
            <a:avLst/>
          </a:prstGeom>
          <a:noFill/>
          <a:ln w="19050">
            <a:solidFill>
              <a:srgbClr val="6B8E3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83615" y="2656205"/>
            <a:ext cx="3467735" cy="331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A dihybrid cross examines the inheritance of two different traits​ simultaneously (e.g., height and seed shape in pea plants).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Unlike Mendel’s early monohybrid crosses (one trait), this deals with combinations like TtWw x TtWw.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735965" y="1657985"/>
            <a:ext cx="2789711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rPr>
              <a:t>What is it?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图片 1" descr="Dihybrid-Cross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030" y="2351405"/>
            <a:ext cx="51054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9995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9992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99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5515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8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030156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8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1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16523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5518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8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1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15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3226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2648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8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1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15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1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652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2893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2289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8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1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15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1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652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648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322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27083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17477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8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1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15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1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652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648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322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28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89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2203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3947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9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89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9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1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65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03015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0537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551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652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648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322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28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89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7477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708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3947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20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7" grpId="0" bldLvl="0" animBg="1"/>
      <p:bldP spid="37" grpId="1" animBg="1"/>
      <p:bldP spid="20" grpId="0" animBg="1"/>
      <p:bldP spid="32" grpId="0" animBg="1"/>
      <p:bldP spid="32" grpId="1" animBg="1"/>
      <p:bldP spid="13" grpId="2" animBg="1"/>
      <p:bldP spid="32" grpId="2" animBg="1"/>
      <p:bldP spid="37" grpId="2" animBg="1"/>
      <p:bldP spid="32" grpId="3" animBg="1"/>
      <p:bldP spid="13" grpId="3" animBg="1"/>
      <p:bldP spid="16" grpId="0"/>
      <p:bldP spid="32" grpId="4" animBg="1"/>
      <p:bldP spid="13" grpId="4" animBg="1"/>
      <p:bldP spid="37" grpId="3" animBg="1"/>
      <p:bldP spid="20" grpId="1" animBg="1"/>
      <p:bldP spid="32" grpId="5" animBg="1"/>
      <p:bldP spid="13" grpId="5" animBg="1"/>
      <p:bldP spid="37" grpId="4" animBg="1"/>
      <p:bldP spid="16" grpId="1"/>
      <p:bldP spid="32" grpId="6" animBg="1"/>
      <p:bldP spid="13" grpId="6" animBg="1"/>
      <p:bldP spid="37" grpId="5" animBg="1"/>
      <p:bldP spid="16" grpId="2"/>
      <p:bldP spid="2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矩形 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-635" y="-635"/>
            <a:ext cx="12192000" cy="6858000"/>
            <a:chOff x="0" y="0"/>
            <a:chExt cx="12192000" cy="6858000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文本框 31"/>
          <p:cNvSpPr txBox="1"/>
          <p:nvPr/>
        </p:nvSpPr>
        <p:spPr>
          <a:xfrm>
            <a:off x="736600" y="-635"/>
            <a:ext cx="7188200" cy="737235"/>
          </a:xfrm>
          <a:prstGeom prst="rect">
            <a:avLst/>
          </a:prstGeom>
          <a:solidFill>
            <a:srgbClr val="6B8E3E"/>
          </a:solidFill>
          <a:effectLst/>
        </p:spPr>
        <p:txBody>
          <a:bodyPr wrap="square" rtlCol="0">
            <a:noAutofit/>
          </a:bodyPr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Introduction to Dihybrid Crosses</a:t>
            </a:r>
            <a:endParaRPr lang="en-US" altLang="zh-CN" sz="3600" b="1" dirty="0">
              <a:solidFill>
                <a:schemeClr val="bg1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8" name="图片 17" descr="上课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736600" cy="736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7235" y="902970"/>
            <a:ext cx="7187565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Dihybrid Cross: Beyond Single Traits</a:t>
            </a:r>
            <a:endParaRPr lang="en-US" altLang="zh-CN" sz="2400" b="1">
              <a:solidFill>
                <a:srgbClr val="C0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737235" y="2351405"/>
            <a:ext cx="4049395" cy="3969385"/>
          </a:xfrm>
          <a:prstGeom prst="rect">
            <a:avLst/>
          </a:prstGeom>
          <a:noFill/>
          <a:ln w="19050">
            <a:solidFill>
              <a:srgbClr val="6B8E3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984250" y="2656205"/>
            <a:ext cx="3467735" cy="331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Each trait is controlled by a separate gene with its own alleles.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Genes for different traits (like T/t and W/w) are inherited independently. This means the allele for tallness (T) can pair with either wrinkled (W) or smooth (w) seeds.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6391910" y="2351405"/>
            <a:ext cx="4049395" cy="3969385"/>
          </a:xfrm>
          <a:prstGeom prst="rect">
            <a:avLst/>
          </a:prstGeom>
          <a:noFill/>
          <a:ln w="19050">
            <a:solidFill>
              <a:srgbClr val="6B8E3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682740" y="2656205"/>
            <a:ext cx="3467735" cy="331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An individual with both heterozygous traits (e.g., TtWw) can produce four types of gametes: TW, Tw, tW, and tw. This creates more complexity than a single-gene cross.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6600" y="1657985"/>
            <a:ext cx="9110980" cy="407670"/>
            <a:chOff x="1160" y="2611"/>
            <a:chExt cx="14348" cy="642"/>
          </a:xfrm>
        </p:grpSpPr>
        <p:sp>
          <p:nvSpPr>
            <p:cNvPr id="20" name="矩形 19"/>
            <p:cNvSpPr/>
            <p:nvPr>
              <p:custDataLst>
                <p:tags r:id="rId7"/>
              </p:custDataLst>
            </p:nvPr>
          </p:nvSpPr>
          <p:spPr>
            <a:xfrm>
              <a:off x="1160" y="2611"/>
              <a:ext cx="5852" cy="5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The Logic Behind It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>
              <a:off x="10066" y="2611"/>
              <a:ext cx="5443" cy="6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Possible Combinations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27152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3408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7" grpId="0" bldLvl="0" animBg="1"/>
      <p:bldP spid="37" grpId="1" animBg="1"/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矩形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" name="直接连接符 25"/>
          <p:cNvCxnSpPr/>
          <p:nvPr/>
        </p:nvCxnSpPr>
        <p:spPr>
          <a:xfrm>
            <a:off x="6296781" y="1379572"/>
            <a:ext cx="5192023" cy="0"/>
          </a:xfrm>
          <a:prstGeom prst="line">
            <a:avLst/>
          </a:prstGeom>
          <a:ln w="38100">
            <a:solidFill>
              <a:srgbClr val="6D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6"/>
          <p:cNvSpPr txBox="1"/>
          <p:nvPr/>
        </p:nvSpPr>
        <p:spPr>
          <a:xfrm>
            <a:off x="6096000" y="502920"/>
            <a:ext cx="5539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600" b="1" dirty="0">
                <a:solidFill>
                  <a:srgbClr val="6B8E3E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+mn-ea"/>
                <a:sym typeface="+mn-lt"/>
              </a:rPr>
              <a:t>The Famous 9:3:3:1 Ratio</a:t>
            </a:r>
            <a:endParaRPr lang="en-US" altLang="zh-CN" sz="3600" b="1" dirty="0">
              <a:solidFill>
                <a:srgbClr val="6B8E3E"/>
              </a:solidFill>
              <a:uFillTx/>
              <a:latin typeface="Times New Roman" panose="0202060305040502030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1065" y="2267585"/>
            <a:ext cx="2832100" cy="4036695"/>
            <a:chOff x="1419" y="3571"/>
            <a:chExt cx="4460" cy="6357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419" y="4702"/>
              <a:ext cx="4461" cy="52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When crossing two dihybrids (TtWw x TtWw), the Punnett square expands to a 4x4 grid (16 boxes). This represents all possible zygote combinations.</a:t>
              </a:r>
              <a:endPara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421" y="3571"/>
              <a:ext cx="4451" cy="6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The Grid (16 Boxes)</a:t>
              </a:r>
              <a:endPara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96080" y="2312035"/>
            <a:ext cx="3300730" cy="3992245"/>
            <a:chOff x="6608" y="3641"/>
            <a:chExt cx="5198" cy="6287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7396" y="4702"/>
              <a:ext cx="4411" cy="52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After filling the grid, we get a classic phenotypic ratio of 9:3:3:1:</a:t>
              </a:r>
              <a:endParaRPr kumimoji="1"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9/16​ show both dominant traits​ </a:t>
              </a:r>
              <a:endParaRPr kumimoji="1"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3/16​ show Dominant Trait #1 + Recessive Trait #2​ </a:t>
              </a:r>
              <a:endParaRPr kumimoji="1"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3/16​ show Recessive Trait #1 + Dominant Trait #2​ </a:t>
              </a:r>
              <a:endParaRPr kumimoji="1"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1/16​ show both recessive traits​ (e.g., Short &amp; Smooth).</a:t>
              </a:r>
              <a:endParaRPr kumimoji="1" lang="en-US" altLang="zh-CN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5"/>
              </p:custDataLst>
            </p:nvPr>
          </p:nvCxnSpPr>
          <p:spPr>
            <a:xfrm>
              <a:off x="6608" y="3832"/>
              <a:ext cx="4" cy="5886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7404" y="3641"/>
              <a:ext cx="4393" cy="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Decoding the Ratio</a:t>
              </a:r>
              <a:endPara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94015" y="2311400"/>
            <a:ext cx="3297555" cy="3992880"/>
            <a:chOff x="12589" y="3640"/>
            <a:chExt cx="5193" cy="6288"/>
          </a:xfrm>
        </p:grpSpPr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13390" y="4702"/>
              <a:ext cx="4393" cy="52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This ratio proves that the inheritance of one trait does not influence the inheritance of another (Mendel’s Law of Independent Assortment).</a:t>
              </a:r>
              <a:endParaRPr kumimoji="1"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  <a:p>
              <a:pPr indent="45720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These principles are foundational for biology exams and understanding genetics.</a:t>
              </a:r>
              <a:endParaRPr kumimoji="1"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8"/>
              </p:custDataLst>
            </p:nvPr>
          </p:nvCxnSpPr>
          <p:spPr>
            <a:xfrm flipH="1">
              <a:off x="12589" y="3832"/>
              <a:ext cx="5" cy="5863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13390" y="3640"/>
              <a:ext cx="4393" cy="6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+mn-ea"/>
                  <a:sym typeface="+mn-ea"/>
                </a:rPr>
                <a:t>Why This Matters</a:t>
              </a:r>
              <a:endPara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2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005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2824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3498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457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2819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9074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900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793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82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907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281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428.6,&quot;left&quot;:109.95,&quot;top&quot;:69.1,&quot;width&quot;:750.1}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64_2*l_h_a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2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5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2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64_2*l_h_f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64_2*l_h_i*1_2_2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64_2*l_h_f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964_2*l_h_i*1_3_1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64_2*l_h_a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DIAGRAM_VIRTUALLY_FRAME" val="{&quot;height&quot;:428.6,&quot;left&quot;:109.95,&quot;top&quot;:69.1,&quot;width&quot;:750.1}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DIAGRAM_VIRTUALLY_FRAME" val="{&quot;height&quot;:428.6,&quot;left&quot;:58.05,&quot;top&quot;:69.1,&quot;width&quot;:802}"/>
</p:tagLst>
</file>

<file path=ppt/tags/tag22.xml><?xml version="1.0" encoding="utf-8"?>
<p:tagLst xmlns:p="http://schemas.openxmlformats.org/presentationml/2006/main">
  <p:tag name="KSO_WM_DIAGRAM_VIRTUALLY_FRAME" val="{&quot;height&quot;:428.6,&quot;left&quot;:58.05,&quot;top&quot;:69.1,&quot;width&quot;:802}"/>
</p:tagLst>
</file>

<file path=ppt/tags/tag23.xml><?xml version="1.0" encoding="utf-8"?>
<p:tagLst xmlns:p="http://schemas.openxmlformats.org/presentationml/2006/main">
  <p:tag name="KSO_WM_DIAGRAM_VIRTUALLY_FRAME" val="{&quot;height&quot;:428.6,&quot;left&quot;:58.05,&quot;top&quot;:69.1,&quot;width&quot;:802}"/>
</p:tagLst>
</file>

<file path=ppt/tags/tag24.xml><?xml version="1.0" encoding="utf-8"?>
<p:tagLst xmlns:p="http://schemas.openxmlformats.org/presentationml/2006/main">
  <p:tag name="KSO_WM_DIAGRAM_VIRTUALLY_FRAME" val="{&quot;height&quot;:428.6,&quot;left&quot;:58.05,&quot;top&quot;:69.1,&quot;width&quot;:802}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2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5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2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64_2*l_h_f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2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5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64_2*l_h_i*1_2_2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64_2*l_h_f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964_2*l_h_i*1_3_1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64_2*l_h_a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5.xml><?xml version="1.0" encoding="utf-8"?>
<p:tagLst xmlns:p="http://schemas.openxmlformats.org/presentationml/2006/main">
  <p:tag name="KSO_WM_DIAGRAM_VIRTUALLY_FRAME" val="{&quot;height&quot;:428.6,&quot;left&quot;:109.95,&quot;top&quot;:69.1,&quot;width&quot;:750.1}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7.xml><?xml version="1.0" encoding="utf-8"?>
<p:tagLst xmlns:p="http://schemas.openxmlformats.org/presentationml/2006/main">
  <p:tag name="KSO_WM_DIAGRAM_VIRTUALLY_FRAME" val="{&quot;height&quot;:389.9184972711999,&quot;left&quot;:58,&quot;top&quot;:107.78150272880012,&quot;width&quot;:831.1779679041585}"/>
</p:tagLst>
</file>

<file path=ppt/tags/tag38.xml><?xml version="1.0" encoding="utf-8"?>
<p:tagLst xmlns:p="http://schemas.openxmlformats.org/presentationml/2006/main">
  <p:tag name="KSO_WM_DIAGRAM_VIRTUALLY_FRAME" val="{&quot;height&quot;:389.9184972711999,&quot;left&quot;:58,&quot;top&quot;:107.78150272880012,&quot;width&quot;:831.1779679041585}"/>
</p:tagLst>
</file>

<file path=ppt/tags/tag39.xml><?xml version="1.0" encoding="utf-8"?>
<p:tagLst xmlns:p="http://schemas.openxmlformats.org/presentationml/2006/main">
  <p:tag name="KSO_WM_DIAGRAM_VIRTUALLY_FRAME" val="{&quot;height&quot;:389.9184972711999,&quot;left&quot;:58,&quot;top&quot;:107.78150272880012,&quot;width&quot;:831.1779679041585}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2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0.xml><?xml version="1.0" encoding="utf-8"?>
<p:tagLst xmlns:p="http://schemas.openxmlformats.org/presentationml/2006/main">
  <p:tag name="KSO_WM_DIAGRAM_VIRTUALLY_FRAME" val="{&quot;height&quot;:389.9184972711999,&quot;left&quot;:58,&quot;top&quot;:107.78150272880012,&quot;width&quot;:831.1779679041585}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89.9184972711999,&quot;left&quot;:58,&quot;top&quot;:107.78150272880012,&quot;width&quot;:831.17796790415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89.9184972711999,&quot;left&quot;:58,&quot;top&quot;:107.78150272880012,&quot;width&quot;:831.17796790415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2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5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2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64_2*l_h_f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64_2*l_h_i*1_2_2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64_2*l_h_f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964_2*l_h_i*1_3_1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64_2*l_h_f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64_2*l_h_a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51.xml><?xml version="1.0" encoding="utf-8"?>
<p:tagLst xmlns:p="http://schemas.openxmlformats.org/presentationml/2006/main">
  <p:tag name="KSO_WM_DIAGRAM_VIRTUALLY_FRAME" val="{&quot;height&quot;:428.6,&quot;left&quot;:109.95,&quot;top&quot;:69.1,&quot;width&quot;:750.1}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53.xml><?xml version="1.0" encoding="utf-8"?>
<p:tagLst xmlns:p="http://schemas.openxmlformats.org/presentationml/2006/main">
  <p:tag name="KSO_WM_DIAGRAM_VIRTUALLY_FRAME" val="{&quot;height&quot;:389.9184972711999,&quot;left&quot;:58,&quot;top&quot;:107.78150272880012,&quot;width&quot;:831.1779679041585}"/>
</p:tagLst>
</file>

<file path=ppt/tags/tag54.xml><?xml version="1.0" encoding="utf-8"?>
<p:tagLst xmlns:p="http://schemas.openxmlformats.org/presentationml/2006/main">
  <p:tag name="KSO_WM_DIAGRAM_VIRTUALLY_FRAME" val="{&quot;height&quot;:389.9184972711999,&quot;left&quot;:58,&quot;top&quot;:107.78150272880012,&quot;width&quot;:831.1779679041585}"/>
</p:tagLst>
</file>

<file path=ppt/tags/tag55.xml><?xml version="1.0" encoding="utf-8"?>
<p:tagLst xmlns:p="http://schemas.openxmlformats.org/presentationml/2006/main">
  <p:tag name="KSO_WM_DIAGRAM_VIRTUALLY_FRAME" val="{&quot;height&quot;:389.9184972711999,&quot;left&quot;:58,&quot;top&quot;:107.78150272880012,&quot;width&quot;:831.1779679041585}"/>
</p:tagLst>
</file>

<file path=ppt/tags/tag56.xml><?xml version="1.0" encoding="utf-8"?>
<p:tagLst xmlns:p="http://schemas.openxmlformats.org/presentationml/2006/main">
  <p:tag name="KSO_WM_DIAGRAM_VIRTUALLY_FRAME" val="{&quot;height&quot;:389.9184972711999,&quot;left&quot;:58,&quot;top&quot;:107.78150272880012,&quot;width&quot;:831.1779679041585}"/>
</p:tagLst>
</file>

<file path=ppt/tags/tag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89.9184972711999,&quot;left&quot;:58,&quot;top&quot;:107.78150272880012,&quot;width&quot;:831.17796790415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89.9184972711999,&quot;left&quot;:58,&quot;top&quot;:107.78150272880012,&quot;width&quot;:831.17796790415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5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2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5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64_2*l_h_i*1_2_2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2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6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64_2*l_h_f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64_2*l_h_i*1_2_2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6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64_2*l_h_f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964_2*l_h_i*1_3_1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64_2*l_h_a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67.xml><?xml version="1.0" encoding="utf-8"?>
<p:tagLst xmlns:p="http://schemas.openxmlformats.org/presentationml/2006/main">
  <p:tag name="KSO_WM_DIAGRAM_VIRTUALLY_FRAME" val="{&quot;height&quot;:298.1307086614173,&quot;left&quot;:132.75,&quot;top&quot;:120.95,&quot;width&quot;:694.6168503937008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i*1_1_1"/>
  <p:tag name="KSO_WM_TEMPLATE_CATEGORY" val="diagram"/>
  <p:tag name="KSO_WM_TEMPLATE_INDEX" val="20236952"/>
  <p:tag name="KSO_WM_UNIT_LAYERLEVEL" val="1_1_1"/>
  <p:tag name="KSO_WM_TAG_VERSION" val="3.0"/>
  <p:tag name="KSO_WM_UNIT_FILL_TYPE" val="3"/>
  <p:tag name="KSO_WM_DIAGRAM_MAX_ITEMCNT" val="3"/>
  <p:tag name="KSO_WM_DIAGRAM_MIN_ITEMCNT" val="2"/>
  <p:tag name="KSO_WM_DIAGRAM_COLOR_MATCH_VALUE" val="{&quot;shape&quot;:{&quot;fill&quot;:{&quot;gradient&quot;:[{&quot;brightness&quot;:0,&quot;colorType&quot;:1,&quot;foreColorIndex&quot;:5,&quot;pos&quot;:0.899999976158142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68.xml><?xml version="1.0" encoding="utf-8"?>
<p:tagLst xmlns:p="http://schemas.openxmlformats.org/presentationml/2006/main">
  <p:tag name="KSO_WM_DIAGRAM_VIRTUALLY_FRAME" val="{&quot;height&quot;:298.1307086614173,&quot;left&quot;:132.75,&quot;top&quot;:120.95,&quot;width&quot;:694.6168503937008}"/>
  <p:tag name="KSO_WM_DIAGRAM_VERSION" val="3"/>
  <p:tag name="KSO_WM_DIAGRAM_COLOR_TRICK" val="2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a*1_1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VALUE" val="7"/>
  <p:tag name="KSO_WM_UNIT_PRESET_TEXT" val="添加标题"/>
  <p:tag name="KSO_WM_UNIT_TEXT_TYPE" val="1"/>
  <p:tag name="KSO_WM_DIAGRAM_USE_COLOR_VALUE" val="{&quot;color_scheme&quot;:1,&quot;color_type&quot;:1,&quot;theme_color_indexes&quot;:[5,6,5,6,5,6]}"/>
</p:tagLst>
</file>

<file path=ppt/tags/tag69.xml><?xml version="1.0" encoding="utf-8"?>
<p:tagLst xmlns:p="http://schemas.openxmlformats.org/presentationml/2006/main">
  <p:tag name="KSO_WM_DIAGRAM_VIRTUALLY_FRAME" val="{&quot;height&quot;:298.1307086614173,&quot;left&quot;:132.75,&quot;top&quot;:120.95,&quot;width&quot;:694.6168503937008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f*1_1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3"/>
  <p:tag name="KSO_WM_UNIT_PRESET_TEXT" val="单击此处添加文本简明阐述您的观点。"/>
  <p:tag name="KSO_WM_UNIT_TEXT_TYPE" val="1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70.xml><?xml version="1.0" encoding="utf-8"?>
<p:tagLst xmlns:p="http://schemas.openxmlformats.org/presentationml/2006/main">
  <p:tag name="KSO_WM_DIAGRAM_VIRTUALLY_FRAME" val="{&quot;height&quot;:298.1307086614173,&quot;left&quot;:132.75,&quot;top&quot;:120.95,&quot;width&quot;:694.6168503937008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i*1_2_1"/>
  <p:tag name="KSO_WM_TEMPLATE_CATEGORY" val="diagram"/>
  <p:tag name="KSO_WM_TEMPLATE_INDEX" val="20236952"/>
  <p:tag name="KSO_WM_UNIT_LAYERLEVEL" val="1_1_1"/>
  <p:tag name="KSO_WM_TAG_VERSION" val="3.0"/>
  <p:tag name="KSO_WM_UNIT_FILL_TYPE" val="3"/>
  <p:tag name="KSO_WM_DIAGRAM_MAX_ITEMCNT" val="3"/>
  <p:tag name="KSO_WM_DIAGRAM_MIN_ITEMCNT" val="2"/>
  <p:tag name="KSO_WM_DIAGRAM_COLOR_MATCH_VALUE" val="{&quot;shape&quot;:{&quot;fill&quot;:{&quot;gradient&quot;:[{&quot;brightness&quot;:0,&quot;colorType&quot;:1,&quot;foreColorIndex&quot;:8,&quot;pos&quot;:0.8999999761581421,&quot;transparency&quot;:0},{&quot;brightness&quot;:0.4000000059604645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71.xml><?xml version="1.0" encoding="utf-8"?>
<p:tagLst xmlns:p="http://schemas.openxmlformats.org/presentationml/2006/main">
  <p:tag name="KSO_WM_DIAGRAM_VIRTUALLY_FRAME" val="{&quot;height&quot;:298.1307086614173,&quot;left&quot;:132.75,&quot;top&quot;:120.95,&quot;width&quot;:694.6168503937008}"/>
  <p:tag name="KSO_WM_DIAGRAM_VERSION" val="3"/>
  <p:tag name="KSO_WM_DIAGRAM_COLOR_TRICK" val="2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a*1_2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PRESET_TEXT" val="添加标题"/>
  <p:tag name="KSO_WM_UNIT_TEXT_TYPE" val="1"/>
  <p:tag name="KSO_WM_DIAGRAM_USE_COLOR_VALUE" val="{&quot;color_scheme&quot;:1,&quot;color_type&quot;:1,&quot;theme_color_indexes&quot;:[5,6,5,6,5,6]}"/>
</p:tagLst>
</file>

<file path=ppt/tags/tag72.xml><?xml version="1.0" encoding="utf-8"?>
<p:tagLst xmlns:p="http://schemas.openxmlformats.org/presentationml/2006/main">
  <p:tag name="KSO_WM_DIAGRAM_VIRTUALLY_FRAME" val="{&quot;height&quot;:298.1307086614173,&quot;left&quot;:132.75,&quot;top&quot;:120.95,&quot;width&quot;:694.6168503937008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i*1_3_1"/>
  <p:tag name="KSO_WM_TEMPLATE_CATEGORY" val="diagram"/>
  <p:tag name="KSO_WM_TEMPLATE_INDEX" val="20236952"/>
  <p:tag name="KSO_WM_UNIT_LAYERLEVEL" val="1_1_1"/>
  <p:tag name="KSO_WM_TAG_VERSION" val="3.0"/>
  <p:tag name="KSO_WM_UNIT_FILL_TYPE" val="3"/>
  <p:tag name="KSO_WM_DIAGRAM_MAX_ITEMCNT" val="3"/>
  <p:tag name="KSO_WM_DIAGRAM_MIN_ITEMCNT" val="2"/>
  <p:tag name="KSO_WM_DIAGRAM_COLOR_MATCH_VALUE" val="{&quot;shape&quot;:{&quot;fill&quot;:{&quot;gradient&quot;:[{&quot;brightness&quot;:0,&quot;colorType&quot;:1,&quot;foreColorIndex&quot;:5,&quot;pos&quot;:0.899999976158142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73.xml><?xml version="1.0" encoding="utf-8"?>
<p:tagLst xmlns:p="http://schemas.openxmlformats.org/presentationml/2006/main">
  <p:tag name="KSO_WM_DIAGRAM_VIRTUALLY_FRAME" val="{&quot;height&quot;:298.1307086614173,&quot;left&quot;:132.75,&quot;top&quot;:120.95,&quot;width&quot;:694.6168503937008}"/>
  <p:tag name="KSO_WM_DIAGRAM_VERSION" val="3"/>
  <p:tag name="KSO_WM_DIAGRAM_COLOR_TRICK" val="2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a*1_3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VALUE" val="7"/>
  <p:tag name="KSO_WM_UNIT_PRESET_TEXT" val="添加标题"/>
  <p:tag name="KSO_WM_UNIT_TEXT_TYPE" val="1"/>
  <p:tag name="KSO_WM_DIAGRAM_USE_COLOR_VALUE" val="{&quot;color_scheme&quot;:1,&quot;color_type&quot;:1,&quot;theme_color_indexes&quot;:[5,6,5,6,5,6]}"/>
</p:tagLst>
</file>

<file path=ppt/tags/tag74.xml><?xml version="1.0" encoding="utf-8"?>
<p:tagLst xmlns:p="http://schemas.openxmlformats.org/presentationml/2006/main">
  <p:tag name="KSO_WM_DIAGRAM_VIRTUALLY_FRAME" val="{&quot;height&quot;:298.1307086614173,&quot;left&quot;:132.75,&quot;top&quot;:120.95,&quot;width&quot;:694.6168503937008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f*1_3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3"/>
  <p:tag name="KSO_WM_UNIT_PRESET_TEXT" val="单击此处添加文本简明阐述您的观点。"/>
  <p:tag name="KSO_WM_UNIT_TEXT_TYPE" val="1"/>
  <p:tag name="KSO_WM_DIAGRAM_USE_COLOR_VALUE" val="{&quot;color_scheme&quot;:1,&quot;color_type&quot;:1,&quot;theme_color_indexes&quot;:[5,6,5,6,5,6]}"/>
</p:tagLst>
</file>

<file path=ppt/tags/tag75.xml><?xml version="1.0" encoding="utf-8"?>
<p:tagLst xmlns:p="http://schemas.openxmlformats.org/presentationml/2006/main">
  <p:tag name="KSO_WM_DIAGRAM_VIRTUALLY_FRAME" val="{&quot;height&quot;:298.1307086614173,&quot;left&quot;:132.75,&quot;top&quot;:120.95,&quot;width&quot;:694.6168503937008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f*1_1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3"/>
  <p:tag name="KSO_WM_UNIT_PRESET_TEXT" val="单击此处添加文本简明阐述您的观点。"/>
  <p:tag name="KSO_WM_UNIT_TEXT_TYPE" val="1"/>
  <p:tag name="KSO_WM_DIAGRAM_USE_COLOR_VALUE" val="{&quot;color_scheme&quot;:1,&quot;color_type&quot;:1,&quot;theme_color_indexes&quot;:[5,6,5,6,5,6]}"/>
</p:tagLst>
</file>

<file path=ppt/tags/tag7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2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5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2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7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64_2*l_h_f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64_2*l_h_i*1_2_2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64_2*l_h_f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4_2*l_h_a*1_2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8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64_2*l_h_f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964_2*l_h_i*1_3_1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64_2*l_h_a*1_3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84.xml><?xml version="1.0" encoding="utf-8"?>
<p:tagLst xmlns:p="http://schemas.openxmlformats.org/presentationml/2006/main">
  <p:tag name="RESOURCE_RECORD_KEY" val="{&quot;10&quot;:[21559071,21573493,19966151],&quot;13&quot;:[4563127,20481725,20032636],&quot;29&quot;:[50052716],&quot;70&quot;:[3330158,3321418,3312102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964_2*l_h_i*1_3_1"/>
  <p:tag name="KSO_WM_TEMPLATE_CATEGORY" val="diagram"/>
  <p:tag name="KSO_WM_TEMPLATE_INDEX" val="2023196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78.1184972711999,&quot;left&quot;:70.9343155604085,&quot;top&quot;:107.78150272880012,&quot;width&quot;:818.24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zukgyd0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8198</Words>
  <Application>WPS 演示</Application>
  <PresentationFormat>宽屏</PresentationFormat>
  <Paragraphs>242</Paragraphs>
  <Slides>17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微软雅黑</vt:lpstr>
      <vt:lpstr>Arial</vt:lpstr>
      <vt:lpstr>微软雅黑 Light</vt:lpstr>
      <vt:lpstr>Arial Unicode MS</vt:lpstr>
      <vt:lpstr>Calibri</vt:lpstr>
      <vt:lpstr>黑体</vt:lpstr>
      <vt:lpstr>Wingdings</vt:lpstr>
      <vt:lpstr>幼圆</vt:lpstr>
      <vt:lpstr>楷体</vt:lpstr>
      <vt:lpstr>MS PGothic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屑の抽代</cp:lastModifiedBy>
  <cp:revision>6</cp:revision>
  <dcterms:created xsi:type="dcterms:W3CDTF">2026-05-06T09:17:00Z</dcterms:created>
  <dcterms:modified xsi:type="dcterms:W3CDTF">2026-05-07T16:53:08Z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KSOTemplateUUID">
    <vt:lpwstr>v1.0_mb_aXpuu02sGxA04jKdT5/lvg==</vt:lpwstr>
  </property>
  <property fmtid="{D5CDD505-2E9C-101B-9397-08002B2CF9AE}" pid="4" name="ICV">
    <vt:lpwstr>71501EF5BA3B4CE0BB9133AD9BCA181D_11</vt:lpwstr>
  </property>
</Properties>
</file>